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vml" ContentType="application/vnd.openxmlformats-officedocument.vmlDrawing"/>
  <Default Extension="avi" ContentType="video/x-msvide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750" r:id="rId2"/>
    <p:sldId id="1252" r:id="rId3"/>
    <p:sldId id="1273" r:id="rId4"/>
    <p:sldId id="1274" r:id="rId5"/>
    <p:sldId id="1191" r:id="rId6"/>
    <p:sldId id="1250" r:id="rId7"/>
    <p:sldId id="1249" r:id="rId8"/>
    <p:sldId id="1192" r:id="rId9"/>
    <p:sldId id="1211" r:id="rId10"/>
    <p:sldId id="1190" r:id="rId11"/>
    <p:sldId id="1185" r:id="rId12"/>
    <p:sldId id="1212" r:id="rId13"/>
    <p:sldId id="1167" r:id="rId14"/>
    <p:sldId id="1209" r:id="rId15"/>
    <p:sldId id="1067" r:id="rId16"/>
    <p:sldId id="1221" r:id="rId17"/>
    <p:sldId id="1222" r:id="rId18"/>
    <p:sldId id="1226" r:id="rId19"/>
    <p:sldId id="1228" r:id="rId20"/>
    <p:sldId id="1230" r:id="rId21"/>
    <p:sldId id="1232" r:id="rId22"/>
    <p:sldId id="1240" r:id="rId23"/>
    <p:sldId id="1241" r:id="rId24"/>
    <p:sldId id="1276" r:id="rId25"/>
    <p:sldId id="1195" r:id="rId26"/>
    <p:sldId id="1197" r:id="rId27"/>
    <p:sldId id="1198" r:id="rId28"/>
    <p:sldId id="1199" r:id="rId29"/>
    <p:sldId id="1275" r:id="rId30"/>
    <p:sldId id="1201" r:id="rId31"/>
    <p:sldId id="1071" r:id="rId32"/>
    <p:sldId id="1251" r:id="rId33"/>
    <p:sldId id="1253" r:id="rId34"/>
    <p:sldId id="1254" r:id="rId35"/>
    <p:sldId id="1255" r:id="rId36"/>
    <p:sldId id="1213" r:id="rId37"/>
    <p:sldId id="1256" r:id="rId38"/>
    <p:sldId id="1257" r:id="rId39"/>
    <p:sldId id="1258" r:id="rId40"/>
    <p:sldId id="1259" r:id="rId41"/>
    <p:sldId id="1260" r:id="rId42"/>
    <p:sldId id="1261" r:id="rId43"/>
    <p:sldId id="1262" r:id="rId44"/>
    <p:sldId id="1263" r:id="rId45"/>
    <p:sldId id="1264" r:id="rId46"/>
    <p:sldId id="1265" r:id="rId47"/>
    <p:sldId id="1266" r:id="rId48"/>
    <p:sldId id="1267" r:id="rId49"/>
    <p:sldId id="1268" r:id="rId50"/>
    <p:sldId id="1269" r:id="rId51"/>
    <p:sldId id="1270" r:id="rId52"/>
    <p:sldId id="1271" r:id="rId53"/>
    <p:sldId id="1272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lazier" initials="JAG" lastIdx="6" clrIdx="0"/>
  <p:cmAuthor id="2" name="Xiao Fu" initials="XF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800080"/>
    <a:srgbClr val="FFA500"/>
    <a:srgbClr val="FF0000"/>
    <a:srgbClr val="006300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2" autoAdjust="0"/>
    <p:restoredTop sz="94660"/>
  </p:normalViewPr>
  <p:slideViewPr>
    <p:cSldViewPr>
      <p:cViewPr varScale="1">
        <p:scale>
          <a:sx n="81" d="100"/>
          <a:sy n="81" d="100"/>
        </p:scale>
        <p:origin x="147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10T11:52:53" idx="1">
    <p:pos x="6053" y="4627"/>
    <p:text>Slide change
Bigger flow arrow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11T14:58:28" idx="2">
    <p:pos x="6163" y="4643"/>
    <p:text>Check how to explain PBPK model parameter!!!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11T15:37:28" idx="3">
    <p:pos x="6098" y="4615"/>
    <p:text>Explain why these metrics matter!!!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10T12:12:59" idx="4">
    <p:pos x="6158" y="4608"/>
    <p:text>Change figure:
Line connecting dots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10T12:16:22" idx="5">
    <p:pos x="6033" y="4625"/>
    <p:text>Highlight dominant parameters 
Explain meaning
Biological significance → real variation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2428E-EE69-475E-BB11-BFD31B39ABC4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AC502-4B6B-4918-9C85-7501D5206E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4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D5C7E54-06B2-4EB8-A896-C0B684E74CA5}" type="slidenum">
              <a:rPr lang="en-US" sz="1200" smtClean="0">
                <a:latin typeface="Verdana" pitchFamily="34" charset="0"/>
              </a:rPr>
              <a:pPr/>
              <a:t>1</a:t>
            </a:fld>
            <a:endParaRPr lang="en-US" sz="1200" smtClean="0">
              <a:latin typeface="Verdan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2689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The left image is the central slice of the model</a:t>
            </a:r>
            <a:r>
              <a:rPr lang="en-US" baseline="0" dirty="0" smtClean="0"/>
              <a:t> and the plane passes through the center of the sinusoids.</a:t>
            </a:r>
          </a:p>
          <a:p>
            <a:r>
              <a:rPr lang="en-US" baseline="0" dirty="0" smtClean="0"/>
              <a:t>The right image is positioned half way between the central sinusoidal plane the sinusoidal plane above it.</a:t>
            </a:r>
          </a:p>
          <a:p>
            <a:r>
              <a:rPr lang="en-US" baseline="0" dirty="0" smtClean="0"/>
              <a:t>Central vein: green circle</a:t>
            </a:r>
          </a:p>
          <a:p>
            <a:r>
              <a:rPr lang="en-US" baseline="0" dirty="0" smtClean="0"/>
              <a:t>Portal triads: blue circles (combined vein, artery and bile duct)</a:t>
            </a:r>
          </a:p>
          <a:p>
            <a:r>
              <a:rPr lang="en-US" baseline="0" dirty="0" smtClean="0"/>
              <a:t>Sinusoid segments: grey and light green</a:t>
            </a:r>
          </a:p>
          <a:p>
            <a:r>
              <a:rPr lang="en-US" baseline="0" dirty="0" smtClean="0"/>
              <a:t>Hepatocytes: cyan</a:t>
            </a:r>
          </a:p>
          <a:p>
            <a:r>
              <a:rPr lang="en-US" baseline="0" dirty="0" smtClean="0"/>
              <a:t>Growing Hepatocytes: grey</a:t>
            </a:r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/>
              <a:t>31</a:t>
            </a:fld>
            <a:endParaRPr lang="en-US" sz="120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1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/>
              <a:t>32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12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/>
              <a:t>2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06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/>
              <a:t>3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0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/>
              <a:t>4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927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/>
              <a:t>5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759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/>
              <a:t>6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/>
              <a:t>7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9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The greyed out reactions are not included in the hybrid model.</a:t>
            </a:r>
          </a:p>
          <a:p>
            <a:r>
              <a:rPr lang="en-US" dirty="0" smtClean="0"/>
              <a:t>The Glutathione (GS)</a:t>
            </a:r>
            <a:r>
              <a:rPr lang="en-US" baseline="0" dirty="0" smtClean="0"/>
              <a:t> – Oxidized Glutathione (GSSG) couple is ubiquitous in animal cells. This couple controls: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RedOx</a:t>
            </a:r>
            <a:r>
              <a:rPr lang="en-US" baseline="0" dirty="0" smtClean="0"/>
              <a:t> potential of the cell’s cytosol. (The cytosol is at a lower oxidation potential than is the blood.)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GSH is a major cellular antioxidant, reactive oxygen species scavenger and electrophile scavenger.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GSH is a cofactor for several enzymes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[GSH] in the hepatocytes is higher than most cells, perhaps because of the high level of oxidation that occurs in the liver.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Oxidized GSH (GSSG) is converted back to GSH by Glutathione Reductase (an energy dependent enzyme).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GSH is synthesized by the cell at a fairly low rate. That rate is overwhelmed in APAP overdose.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Clinically, N-acetylcysteine (a precursor to GSH) is used to attempt to overcome APAP toxicity. N-acetylcysteine must be administered within a couple hours of overdose to have an effect.</a:t>
            </a:r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/>
              <a:t>13</a:t>
            </a:fld>
            <a:endParaRPr lang="en-US" sz="120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32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5191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8088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93999-1C14-439A-A3F0-4C076509F4C1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4D828-AE40-4E33-B3F8-A495C874A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2.jpeg"/><Relationship Id="rId7" Type="http://schemas.openxmlformats.org/officeDocument/2006/relationships/image" Target="../media/image15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comments" Target="../comments/comment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250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3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comments" Target="../comments/comment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38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journal/02624079/222/2971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051099"/>
            <a:ext cx="6400800" cy="19812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000" dirty="0" smtClean="0">
                <a:solidFill>
                  <a:srgbClr val="000099"/>
                </a:solidFill>
              </a:rPr>
              <a:t>James  A. Glazier</a:t>
            </a:r>
          </a:p>
          <a:p>
            <a:pPr eaLnBrk="1" hangingPunct="1">
              <a:spcBef>
                <a:spcPct val="0"/>
              </a:spcBef>
            </a:pPr>
            <a:r>
              <a:rPr lang="en-US" sz="2000" dirty="0" smtClean="0">
                <a:solidFill>
                  <a:srgbClr val="000099"/>
                </a:solidFill>
              </a:rPr>
              <a:t>Dept. of Intelligent Systems Engineering</a:t>
            </a:r>
          </a:p>
          <a:p>
            <a:pPr eaLnBrk="1" hangingPunct="1">
              <a:spcBef>
                <a:spcPct val="0"/>
              </a:spcBef>
            </a:pPr>
            <a:r>
              <a:rPr lang="en-US" sz="2000" dirty="0" err="1" smtClean="0">
                <a:solidFill>
                  <a:srgbClr val="000099"/>
                </a:solidFill>
              </a:rPr>
              <a:t>Biocomplexity</a:t>
            </a:r>
            <a:r>
              <a:rPr lang="en-US" sz="2000" dirty="0" smtClean="0">
                <a:solidFill>
                  <a:srgbClr val="000099"/>
                </a:solidFill>
              </a:rPr>
              <a:t> Institute</a:t>
            </a:r>
          </a:p>
          <a:p>
            <a:pPr eaLnBrk="1" hangingPunct="1">
              <a:spcBef>
                <a:spcPct val="0"/>
              </a:spcBef>
            </a:pPr>
            <a:r>
              <a:rPr lang="en-US" sz="2000" dirty="0" smtClean="0">
                <a:solidFill>
                  <a:srgbClr val="000099"/>
                </a:solidFill>
              </a:rPr>
              <a:t>Indiana University </a:t>
            </a:r>
          </a:p>
          <a:p>
            <a:pPr eaLnBrk="1" hangingPunct="1">
              <a:spcBef>
                <a:spcPct val="0"/>
              </a:spcBef>
            </a:pPr>
            <a:r>
              <a:rPr lang="en-US" sz="2000" dirty="0" smtClean="0">
                <a:solidFill>
                  <a:srgbClr val="000099"/>
                </a:solidFill>
              </a:rPr>
              <a:t>Bloomington, IN 47405</a:t>
            </a:r>
            <a:endParaRPr lang="en-US" sz="2000" b="1" dirty="0" smtClean="0">
              <a:solidFill>
                <a:srgbClr val="000099"/>
              </a:solidFill>
            </a:endParaRPr>
          </a:p>
        </p:txBody>
      </p:sp>
      <p:pic>
        <p:nvPicPr>
          <p:cNvPr id="14340" name="Picture 5" descr="IU seal, red on white, 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812800"/>
            <a:ext cx="1944688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6" descr="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938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 Box 7"/>
          <p:cNvSpPr txBox="1">
            <a:spLocks noChangeArrowheads="1"/>
          </p:cNvSpPr>
          <p:nvPr/>
        </p:nvSpPr>
        <p:spPr bwMode="auto">
          <a:xfrm>
            <a:off x="0" y="3387927"/>
            <a:ext cx="9144000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sz="1200" dirty="0"/>
              <a:t>IU Bloomington: </a:t>
            </a:r>
            <a:r>
              <a:rPr lang="en-US" sz="1200" dirty="0" smtClean="0"/>
              <a:t>Ms. </a:t>
            </a:r>
            <a:r>
              <a:rPr lang="en-US" sz="1200" dirty="0" err="1" smtClean="0"/>
              <a:t>Priyom</a:t>
            </a:r>
            <a:r>
              <a:rPr lang="en-US" sz="1200" dirty="0" smtClean="0"/>
              <a:t> </a:t>
            </a:r>
            <a:r>
              <a:rPr lang="en-US" sz="1200" dirty="0" err="1" smtClean="0"/>
              <a:t>Adhyapok</a:t>
            </a:r>
            <a:r>
              <a:rPr lang="en-US" sz="1200" dirty="0" smtClean="0"/>
              <a:t>, [Dr</a:t>
            </a:r>
            <a:r>
              <a:rPr lang="en-US" sz="1200" dirty="0"/>
              <a:t>. </a:t>
            </a:r>
            <a:r>
              <a:rPr lang="en-US" sz="1200" dirty="0" err="1"/>
              <a:t>Dragos</a:t>
            </a:r>
            <a:r>
              <a:rPr lang="en-US" sz="1200" dirty="0"/>
              <a:t> </a:t>
            </a:r>
            <a:r>
              <a:rPr lang="en-US" sz="1200" dirty="0" err="1"/>
              <a:t>Amarie</a:t>
            </a:r>
            <a:r>
              <a:rPr lang="en-US" sz="1200" dirty="0" smtClean="0"/>
              <a:t>], </a:t>
            </a:r>
            <a:r>
              <a:rPr lang="en-US" sz="1200" b="1" dirty="0">
                <a:solidFill>
                  <a:srgbClr val="0000FF"/>
                </a:solidFill>
              </a:rPr>
              <a:t>Mr. </a:t>
            </a:r>
            <a:r>
              <a:rPr lang="en-US" sz="1200" b="1" dirty="0" err="1">
                <a:solidFill>
                  <a:srgbClr val="0000FF"/>
                </a:solidFill>
              </a:rPr>
              <a:t>Josua</a:t>
            </a:r>
            <a:r>
              <a:rPr lang="en-US" sz="1200" b="1" dirty="0">
                <a:solidFill>
                  <a:srgbClr val="0000FF"/>
                </a:solidFill>
              </a:rPr>
              <a:t> Aponte-Serrano, [Dr. Julio Belmonte]</a:t>
            </a:r>
            <a:r>
              <a:rPr lang="en-US" sz="1200" dirty="0"/>
              <a:t>, Dr. Stephen Burns, </a:t>
            </a:r>
            <a:r>
              <a:rPr lang="en-US" sz="1200" b="1" u="sng" dirty="0">
                <a:solidFill>
                  <a:srgbClr val="0000FF"/>
                </a:solidFill>
              </a:rPr>
              <a:t>Dr. Sherry </a:t>
            </a:r>
            <a:r>
              <a:rPr lang="en-US" sz="1200" b="1" u="sng" dirty="0" err="1">
                <a:solidFill>
                  <a:srgbClr val="0000FF"/>
                </a:solidFill>
              </a:rPr>
              <a:t>Clendenon</a:t>
            </a:r>
            <a:r>
              <a:rPr lang="en-US" sz="1200" dirty="0"/>
              <a:t>, [</a:t>
            </a:r>
            <a:r>
              <a:rPr lang="en-US" sz="1200" b="1" dirty="0" err="1">
                <a:solidFill>
                  <a:srgbClr val="0000FF"/>
                </a:solidFill>
              </a:rPr>
              <a:t>Alin</a:t>
            </a:r>
            <a:r>
              <a:rPr lang="en-US" sz="1200" b="1" dirty="0">
                <a:solidFill>
                  <a:srgbClr val="0000FF"/>
                </a:solidFill>
              </a:rPr>
              <a:t> </a:t>
            </a:r>
            <a:r>
              <a:rPr lang="en-US" sz="1200" b="1" dirty="0" err="1">
                <a:solidFill>
                  <a:srgbClr val="0000FF"/>
                </a:solidFill>
              </a:rPr>
              <a:t>Comanescu</a:t>
            </a:r>
            <a:r>
              <a:rPr lang="en-US" sz="1200" dirty="0"/>
              <a:t>], [Clayton Davis], [Dr. Rita de Almeida], </a:t>
            </a:r>
            <a:r>
              <a:rPr lang="en-US" sz="1200" b="1" u="sng" dirty="0">
                <a:solidFill>
                  <a:srgbClr val="0000FF"/>
                </a:solidFill>
              </a:rPr>
              <a:t>Xiao Fu</a:t>
            </a:r>
            <a:r>
              <a:rPr lang="en-US" sz="1200" dirty="0"/>
              <a:t>, [Aaron </a:t>
            </a:r>
            <a:r>
              <a:rPr lang="en-US" sz="1200" dirty="0" err="1"/>
              <a:t>Dy</a:t>
            </a:r>
            <a:r>
              <a:rPr lang="en-US" sz="1200" dirty="0"/>
              <a:t>], [Garth </a:t>
            </a:r>
            <a:r>
              <a:rPr lang="en-US" sz="1200" dirty="0" err="1"/>
              <a:t>Gast</a:t>
            </a:r>
            <a:r>
              <a:rPr lang="en-US" sz="1200" dirty="0"/>
              <a:t>], Dr. Thomas </a:t>
            </a:r>
            <a:r>
              <a:rPr lang="en-US" sz="1200" dirty="0" err="1"/>
              <a:t>Gast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0000FF"/>
                </a:solidFill>
              </a:rPr>
              <a:t>Dr. J. Scott Gens</a:t>
            </a:r>
            <a:r>
              <a:rPr lang="en-US" sz="1200" dirty="0"/>
              <a:t>, [Randy </a:t>
            </a:r>
            <a:r>
              <a:rPr lang="en-US" sz="1200" dirty="0" err="1"/>
              <a:t>Heiland</a:t>
            </a:r>
            <a:r>
              <a:rPr lang="en-US" sz="1200" dirty="0"/>
              <a:t>], [Dr. Susan Hester], [Dr. </a:t>
            </a:r>
            <a:r>
              <a:rPr lang="en-US" sz="1200" dirty="0" err="1"/>
              <a:t>Mitja</a:t>
            </a:r>
            <a:r>
              <a:rPr lang="en-US" sz="1200" dirty="0"/>
              <a:t> </a:t>
            </a:r>
            <a:r>
              <a:rPr lang="en-US" sz="1200" dirty="0" err="1"/>
              <a:t>Hmeljak</a:t>
            </a:r>
            <a:r>
              <a:rPr lang="en-US" sz="1200" dirty="0"/>
              <a:t>], [Dr. </a:t>
            </a:r>
            <a:r>
              <a:rPr lang="en-US" sz="1200" dirty="0" err="1"/>
              <a:t>Srividhya</a:t>
            </a:r>
            <a:r>
              <a:rPr lang="en-US" sz="1200" dirty="0"/>
              <a:t> </a:t>
            </a:r>
            <a:r>
              <a:rPr lang="en-US" sz="1200" dirty="0" err="1"/>
              <a:t>Jayaraman</a:t>
            </a:r>
            <a:r>
              <a:rPr lang="en-US" sz="1200" dirty="0"/>
              <a:t>], </a:t>
            </a:r>
            <a:r>
              <a:rPr lang="en-US" sz="1200" b="1" u="sng" dirty="0">
                <a:solidFill>
                  <a:srgbClr val="0000FF"/>
                </a:solidFill>
              </a:rPr>
              <a:t>Dr. James </a:t>
            </a:r>
            <a:r>
              <a:rPr lang="en-US" sz="1200" b="1" u="sng" dirty="0" err="1">
                <a:solidFill>
                  <a:srgbClr val="0000FF"/>
                </a:solidFill>
              </a:rPr>
              <a:t>Klaunig</a:t>
            </a:r>
            <a:r>
              <a:rPr lang="en-US" sz="1200" dirty="0"/>
              <a:t>, [Dr. Roeland </a:t>
            </a:r>
            <a:r>
              <a:rPr lang="en-US" sz="1200" dirty="0" err="1"/>
              <a:t>Merks</a:t>
            </a:r>
            <a:r>
              <a:rPr lang="en-US" sz="1200" dirty="0"/>
              <a:t>], [</a:t>
            </a:r>
            <a:r>
              <a:rPr lang="en-US" sz="1200" dirty="0" err="1"/>
              <a:t>Nazanin</a:t>
            </a:r>
            <a:r>
              <a:rPr lang="en-US" sz="1200" dirty="0"/>
              <a:t> </a:t>
            </a:r>
            <a:r>
              <a:rPr lang="en-US" sz="1200" dirty="0" err="1"/>
              <a:t>Mosavian</a:t>
            </a:r>
            <a:r>
              <a:rPr lang="en-US" sz="1200" dirty="0"/>
              <a:t>], [</a:t>
            </a:r>
            <a:r>
              <a:rPr lang="en-US" sz="1200" dirty="0" err="1"/>
              <a:t>Guilherme</a:t>
            </a:r>
            <a:r>
              <a:rPr lang="en-US" sz="1200" dirty="0"/>
              <a:t> Oliveira], [Dr. </a:t>
            </a:r>
            <a:r>
              <a:rPr lang="en-US" sz="1200" dirty="0" err="1"/>
              <a:t>Nikodem</a:t>
            </a:r>
            <a:r>
              <a:rPr lang="en-US" sz="1200" dirty="0"/>
              <a:t> </a:t>
            </a:r>
            <a:r>
              <a:rPr lang="en-US" sz="1200" dirty="0" err="1"/>
              <a:t>Poplawski</a:t>
            </a:r>
            <a:r>
              <a:rPr lang="en-US" sz="1200" dirty="0"/>
              <a:t>], [Ryan Roper], [Dr. Abbas </a:t>
            </a:r>
            <a:r>
              <a:rPr lang="en-US" sz="1200" dirty="0" err="1"/>
              <a:t>Shirinifard</a:t>
            </a:r>
            <a:r>
              <a:rPr lang="en-US" sz="1200" dirty="0"/>
              <a:t>], </a:t>
            </a:r>
            <a:r>
              <a:rPr lang="en-US" sz="1200" b="1" u="sng" dirty="0">
                <a:solidFill>
                  <a:srgbClr val="0000FF"/>
                </a:solidFill>
              </a:rPr>
              <a:t>Dr. James </a:t>
            </a:r>
            <a:r>
              <a:rPr lang="en-US" sz="1200" b="1" u="sng" dirty="0" err="1">
                <a:solidFill>
                  <a:srgbClr val="0000FF"/>
                </a:solidFill>
              </a:rPr>
              <a:t>Sluka</a:t>
            </a:r>
            <a:r>
              <a:rPr lang="en-US" sz="1200" dirty="0"/>
              <a:t>, Dr. </a:t>
            </a:r>
            <a:r>
              <a:rPr lang="en-US" sz="1200" dirty="0" err="1"/>
              <a:t>Endre</a:t>
            </a:r>
            <a:r>
              <a:rPr lang="en-US" sz="1200" dirty="0"/>
              <a:t> </a:t>
            </a:r>
            <a:r>
              <a:rPr lang="en-US" sz="1200" dirty="0" err="1"/>
              <a:t>Somogyi</a:t>
            </a:r>
            <a:r>
              <a:rPr lang="en-US" sz="1200" dirty="0"/>
              <a:t>, [</a:t>
            </a:r>
            <a:r>
              <a:rPr lang="en-US" sz="1200" b="1" dirty="0">
                <a:solidFill>
                  <a:srgbClr val="0000FF"/>
                </a:solidFill>
              </a:rPr>
              <a:t>Dr. </a:t>
            </a:r>
            <a:r>
              <a:rPr lang="en-US" sz="1200" b="1" dirty="0" err="1">
                <a:solidFill>
                  <a:srgbClr val="0000FF"/>
                </a:solidFill>
              </a:rPr>
              <a:t>Maciej</a:t>
            </a:r>
            <a:r>
              <a:rPr lang="en-US" sz="1200" b="1" dirty="0">
                <a:solidFill>
                  <a:srgbClr val="0000FF"/>
                </a:solidFill>
              </a:rPr>
              <a:t> Swat</a:t>
            </a:r>
            <a:r>
              <a:rPr lang="en-US" sz="1200" dirty="0"/>
              <a:t>], [Dr. Gilberto Thomas], </a:t>
            </a:r>
            <a:r>
              <a:rPr lang="en-US" sz="1200" b="1" dirty="0" smtClean="0">
                <a:solidFill>
                  <a:srgbClr val="0000FF"/>
                </a:solidFill>
              </a:rPr>
              <a:t>Dr. Zemin Wang</a:t>
            </a:r>
            <a:r>
              <a:rPr lang="en-US" sz="1200" dirty="0" smtClean="0"/>
              <a:t>, [</a:t>
            </a:r>
            <a:r>
              <a:rPr lang="en-US" sz="1200" dirty="0" err="1" smtClean="0"/>
              <a:t>Ruei</a:t>
            </a:r>
            <a:r>
              <a:rPr lang="en-US" sz="1200" dirty="0" smtClean="0"/>
              <a:t> </a:t>
            </a:r>
            <a:r>
              <a:rPr lang="en-US" sz="1200" dirty="0"/>
              <a:t>Wu], [Benjamin </a:t>
            </a:r>
            <a:r>
              <a:rPr lang="en-US" sz="1200" dirty="0" err="1"/>
              <a:t>Zaitlen</a:t>
            </a:r>
            <a:r>
              <a:rPr lang="en-US" sz="1200" dirty="0"/>
              <a:t>], [Dr. Ying Zhang]. Indiana University, School of Medicine: Dr. Robert </a:t>
            </a:r>
            <a:r>
              <a:rPr lang="en-US" sz="1200" dirty="0" err="1"/>
              <a:t>Bacallao</a:t>
            </a:r>
            <a:r>
              <a:rPr lang="en-US" sz="1200" dirty="0"/>
              <a:t>, Dr. Nicholas F. </a:t>
            </a:r>
            <a:r>
              <a:rPr lang="en-US" sz="1200" dirty="0" err="1"/>
              <a:t>Berbari</a:t>
            </a:r>
            <a:r>
              <a:rPr lang="en-US" sz="1200" dirty="0"/>
              <a:t>, </a:t>
            </a:r>
            <a:r>
              <a:rPr lang="en-US" sz="1200" b="1" dirty="0">
                <a:solidFill>
                  <a:srgbClr val="0000FF"/>
                </a:solidFill>
              </a:rPr>
              <a:t>Dr. </a:t>
            </a:r>
            <a:r>
              <a:rPr lang="en-US" sz="1200" b="1" dirty="0" err="1">
                <a:solidFill>
                  <a:srgbClr val="0000FF"/>
                </a:solidFill>
              </a:rPr>
              <a:t>Kenn</a:t>
            </a:r>
            <a:r>
              <a:rPr lang="en-US" sz="1200" b="1" dirty="0">
                <a:solidFill>
                  <a:srgbClr val="0000FF"/>
                </a:solidFill>
              </a:rPr>
              <a:t> Dunn</a:t>
            </a:r>
            <a:r>
              <a:rPr lang="en-US" sz="1200" dirty="0"/>
              <a:t>, Evan V. Greene, Britney-</a:t>
            </a:r>
            <a:r>
              <a:rPr lang="en-US" sz="1200" dirty="0" err="1"/>
              <a:t>Shea</a:t>
            </a:r>
            <a:r>
              <a:rPr lang="en-US" sz="1200" dirty="0"/>
              <a:t> Herbert, </a:t>
            </a:r>
            <a:r>
              <a:rPr lang="en-US" sz="1200" dirty="0" smtClean="0"/>
              <a:t>Dr. Wei </a:t>
            </a:r>
            <a:r>
              <a:rPr lang="en-US" sz="1200" dirty="0"/>
              <a:t>Min Xu. [University of Houston: Dr. Maria </a:t>
            </a:r>
            <a:r>
              <a:rPr lang="en-US" sz="1200" dirty="0" err="1"/>
              <a:t>Bondesson</a:t>
            </a:r>
            <a:r>
              <a:rPr lang="en-US" sz="1200" dirty="0"/>
              <a:t>, Dr. Jan-Ake </a:t>
            </a:r>
            <a:r>
              <a:rPr lang="en-US" sz="1200" dirty="0" err="1"/>
              <a:t>Gustafsson</a:t>
            </a:r>
            <a:r>
              <a:rPr lang="en-US" sz="1200" dirty="0"/>
              <a:t>, Dr. Catharine McCollum]. EPA: [Dr. Nicole </a:t>
            </a:r>
            <a:r>
              <a:rPr lang="en-US" sz="1200" dirty="0" err="1" smtClean="0"/>
              <a:t>Kleinstreuer</a:t>
            </a:r>
            <a:r>
              <a:rPr lang="en-US" sz="1200" dirty="0" smtClean="0"/>
              <a:t>], Dr</a:t>
            </a:r>
            <a:r>
              <a:rPr lang="en-US" sz="1200" dirty="0"/>
              <a:t>. Thomas Knudsen, Dr. Imran Shah, </a:t>
            </a:r>
            <a:r>
              <a:rPr lang="en-US" sz="12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</a:t>
            </a:r>
            <a:r>
              <a:rPr lang="en-US" sz="1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John F. </a:t>
            </a:r>
            <a:r>
              <a:rPr lang="en-US" sz="1200" b="1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Wambaugh</a:t>
            </a:r>
            <a:r>
              <a:rPr lang="en-US" sz="1200" dirty="0" smtClean="0"/>
              <a:t>. </a:t>
            </a:r>
            <a:r>
              <a:rPr lang="en-US" sz="1200" dirty="0"/>
              <a:t>[University of Michigan: Dr. Santiago Schnell]. [KUMC: Dr. Charles Little]. University College London: </a:t>
            </a:r>
            <a:r>
              <a:rPr lang="pt-BR" sz="1200" dirty="0"/>
              <a:t>Ana S. Dias, Irene de Almeida, </a:t>
            </a:r>
            <a:r>
              <a:rPr lang="en-US" sz="1200" dirty="0"/>
              <a:t>Dr. Claudio Stern, University of Dundee: Dr. Mark Chaplain. Moffitt Cancer Center: Dr. </a:t>
            </a:r>
            <a:r>
              <a:rPr lang="en-US" sz="1200" dirty="0" err="1"/>
              <a:t>Heiko</a:t>
            </a:r>
            <a:r>
              <a:rPr lang="en-US" sz="1200" dirty="0"/>
              <a:t> </a:t>
            </a:r>
            <a:r>
              <a:rPr lang="en-US" sz="1200" dirty="0" err="1"/>
              <a:t>Enderling</a:t>
            </a:r>
            <a:r>
              <a:rPr lang="en-US" sz="1200" dirty="0"/>
              <a:t>. CRG Barcelona: Dr. James Sharpe. [Cambridge University: Dr. Octavian </a:t>
            </a:r>
            <a:r>
              <a:rPr lang="en-US" sz="1200" dirty="0" err="1"/>
              <a:t>Voicelescu</a:t>
            </a:r>
            <a:r>
              <a:rPr lang="en-US" sz="1200" dirty="0"/>
              <a:t>]. University of Paris 6: Dr. Francois </a:t>
            </a:r>
            <a:r>
              <a:rPr lang="en-US" sz="1200" dirty="0" err="1"/>
              <a:t>Graner</a:t>
            </a:r>
            <a:r>
              <a:rPr lang="en-US" sz="1200" dirty="0"/>
              <a:t>. [University of Wisconsin Milwaukee: Dr. Roshan D’Souza]. [UCSF: Dr. Tony Hunt], Emory University: Dr. </a:t>
            </a:r>
            <a:r>
              <a:rPr lang="en-US" sz="1200" dirty="0" err="1"/>
              <a:t>Fereydoon</a:t>
            </a:r>
            <a:r>
              <a:rPr lang="en-US" sz="1200" dirty="0"/>
              <a:t> Family, Dr. Hans </a:t>
            </a:r>
            <a:r>
              <a:rPr lang="en-US" sz="1200" dirty="0" err="1"/>
              <a:t>Grossniklaus</a:t>
            </a:r>
            <a:r>
              <a:rPr lang="en-US" sz="1200" dirty="0"/>
              <a:t>. Georgia State University: Dr. Yi Jiang. University of New Mexico, School of Medicine: Heather H. Ward, Angela </a:t>
            </a:r>
            <a:r>
              <a:rPr lang="en-US" sz="1200" dirty="0" err="1"/>
              <a:t>Wandinger</a:t>
            </a:r>
            <a:r>
              <a:rPr lang="en-US" sz="1200" dirty="0"/>
              <a:t>-Ness. Amgen: Michael </a:t>
            </a:r>
            <a:r>
              <a:rPr lang="en-US" sz="1200" dirty="0" err="1"/>
              <a:t>Boedigheimer</a:t>
            </a:r>
            <a:r>
              <a:rPr lang="en-US" sz="1200" dirty="0"/>
              <a:t>, Michael </a:t>
            </a:r>
            <a:r>
              <a:rPr lang="en-US" sz="1200" dirty="0" err="1"/>
              <a:t>Damore</a:t>
            </a:r>
            <a:r>
              <a:rPr lang="en-US" sz="1200" dirty="0"/>
              <a:t>, William G. Richards. Otsuka Pharmaceuticals: Sandro Rossetti. Mayo Clinic (Rochester, MN): Peter C. Harris</a:t>
            </a:r>
            <a:endParaRPr lang="en-US" sz="1400" u="sng" dirty="0"/>
          </a:p>
          <a:p>
            <a:pPr algn="just" eaLnBrk="1" hangingPunct="1">
              <a:spcBef>
                <a:spcPct val="50000"/>
              </a:spcBef>
            </a:pPr>
            <a:r>
              <a:rPr lang="en-US" sz="1400" b="1" dirty="0" smtClean="0"/>
              <a:t>Support</a:t>
            </a:r>
            <a:r>
              <a:rPr lang="en-US" sz="1400" b="1" dirty="0"/>
              <a:t>: </a:t>
            </a:r>
            <a:r>
              <a:rPr lang="en-US" sz="1400" b="1" dirty="0" smtClean="0"/>
              <a:t>NIH </a:t>
            </a:r>
            <a:r>
              <a:rPr lang="en-GB" sz="1400" b="1" dirty="0" smtClean="0"/>
              <a:t>NIGMS-R01GM076692</a:t>
            </a:r>
            <a:r>
              <a:rPr lang="en-US" sz="1400" b="1" dirty="0" smtClean="0"/>
              <a:t>, </a:t>
            </a:r>
            <a:r>
              <a:rPr lang="en-GB" sz="1400" b="1" dirty="0" smtClean="0"/>
              <a:t>NIGMS-R01GM077138, NIH U01-GM111243, Falk Medical Research Trust, IUCRG, NSF</a:t>
            </a:r>
            <a:endParaRPr lang="en-US" sz="1400" u="sng" dirty="0">
              <a:solidFill>
                <a:srgbClr val="0000FF"/>
              </a:solidFill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0" y="2613802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800" dirty="0" smtClean="0"/>
              <a:t>Society of Mathematical Biology, Salt Lake City, Utah</a:t>
            </a:r>
          </a:p>
          <a:p>
            <a:pPr algn="ctr" eaLnBrk="1" hangingPunct="1"/>
            <a:fld id="{846D3291-B075-4802-ABFC-F854A33B32AF}" type="datetime2">
              <a:rPr lang="en-US" sz="1800" smtClean="0"/>
              <a:t>Monday, July 17, 2017</a:t>
            </a:fld>
            <a:endParaRPr lang="en-US" sz="1800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0616"/>
            <a:ext cx="9144000" cy="812800"/>
          </a:xfrm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</a:rPr>
              <a:t>Virtual Tissue Computer Simulations </a:t>
            </a:r>
            <a:r>
              <a:rPr lang="en-US" sz="3200" b="1" dirty="0" smtClean="0">
                <a:solidFill>
                  <a:srgbClr val="0000FF"/>
                </a:solidFill>
              </a:rPr>
              <a:t>of Variability of Acetaminophen Toxicity and Exposure in Liver</a:t>
            </a:r>
            <a:endParaRPr lang="pl-PL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1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6"/>
          <p:cNvSpPr txBox="1">
            <a:spLocks noChangeArrowheads="1"/>
          </p:cNvSpPr>
          <p:nvPr/>
        </p:nvSpPr>
        <p:spPr bwMode="auto">
          <a:xfrm>
            <a:off x="0" y="12700"/>
            <a:ext cx="9144000" cy="5847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rgbClr val="0000FF"/>
                </a:solidFill>
                <a:latin typeface="+mj-lt"/>
              </a:rPr>
              <a:t>CompuCell3D</a:t>
            </a:r>
            <a:endParaRPr lang="pl-PL" sz="32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80200"/>
            <a:ext cx="9070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Cross-platform,</a:t>
            </a:r>
            <a:r>
              <a:rPr lang="en-US" dirty="0" smtClean="0"/>
              <a:t> </a:t>
            </a:r>
            <a:r>
              <a:rPr lang="en-US" b="1" dirty="0" smtClean="0"/>
              <a:t>open-source environment for building</a:t>
            </a:r>
            <a:r>
              <a:rPr lang="en-US" b="1" dirty="0"/>
              <a:t> </a:t>
            </a:r>
            <a:r>
              <a:rPr lang="en-US" b="1" dirty="0" smtClean="0"/>
              <a:t>and running Virtual-Tissue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Written in </a:t>
            </a:r>
            <a:r>
              <a:rPr lang="en-US" b="1" dirty="0" smtClean="0"/>
              <a:t>C++ </a:t>
            </a:r>
            <a:r>
              <a:rPr lang="en-US" dirty="0" smtClean="0"/>
              <a:t>and </a:t>
            </a:r>
            <a:r>
              <a:rPr lang="en-US" b="1" dirty="0" smtClean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Describes models using combination of </a:t>
            </a:r>
            <a:r>
              <a:rPr lang="en-US" b="1" dirty="0" smtClean="0"/>
              <a:t>XML</a:t>
            </a:r>
            <a:r>
              <a:rPr lang="en-US" dirty="0" smtClean="0"/>
              <a:t> (CC3DML) and/or </a:t>
            </a:r>
            <a:r>
              <a:rPr lang="en-US" b="1" dirty="0" smtClean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Parallel implementation</a:t>
            </a:r>
            <a:r>
              <a:rPr lang="en-US" dirty="0" smtClean="0"/>
              <a:t> on GPU’s and multi-core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Simulation-wizards, simulation editors,  graphical interfaces, visualization tools, SBML Dynamic Network </a:t>
            </a:r>
            <a:r>
              <a:rPr lang="en-US" dirty="0"/>
              <a:t>S</a:t>
            </a:r>
            <a:r>
              <a:rPr lang="en-US" dirty="0" smtClean="0"/>
              <a:t>olvers, and FE solvers (experimental support</a:t>
            </a:r>
            <a:r>
              <a:rPr lang="en-US" dirty="0"/>
              <a:t>)</a:t>
            </a:r>
            <a:endParaRPr lang="en-US" dirty="0" smtClean="0"/>
          </a:p>
        </p:txBody>
      </p:sp>
      <p:pic>
        <p:nvPicPr>
          <p:cNvPr id="5" name="Picture 2" descr="C:\Users\m\Pictures\twedit++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2858"/>
            <a:ext cx="4480206" cy="291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1525"/>
            <a:ext cx="3426594" cy="2030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 descr="C:\Users\m\Pictures\CompuCell3D_running_dem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79" y="3313544"/>
            <a:ext cx="3416517" cy="24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B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48" y="4791056"/>
            <a:ext cx="2356289" cy="19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99900" y="5771470"/>
            <a:ext cx="3005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SBML models can run inside each cell</a:t>
            </a:r>
          </a:p>
          <a:p>
            <a:r>
              <a:rPr lang="en-US" sz="1600" dirty="0" smtClean="0"/>
              <a:t>Model Generation, </a:t>
            </a:r>
            <a:r>
              <a:rPr lang="en-US" sz="1600" i="1" dirty="0" smtClean="0"/>
              <a:t>e.g.</a:t>
            </a:r>
            <a:r>
              <a:rPr lang="en-US" sz="1600" dirty="0" smtClean="0"/>
              <a:t> using H. </a:t>
            </a:r>
            <a:r>
              <a:rPr lang="en-US" sz="1600" dirty="0" err="1" smtClean="0"/>
              <a:t>Sauro’s</a:t>
            </a:r>
            <a:r>
              <a:rPr lang="en-US" sz="1600" dirty="0" smtClean="0"/>
              <a:t> </a:t>
            </a:r>
            <a:r>
              <a:rPr lang="en-US" sz="1600" dirty="0" err="1" smtClean="0"/>
              <a:t>JDesigner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Right Arrow 7"/>
          <p:cNvSpPr/>
          <p:nvPr/>
        </p:nvSpPr>
        <p:spPr>
          <a:xfrm>
            <a:off x="4971393" y="6053959"/>
            <a:ext cx="630621" cy="346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8" y="5047570"/>
            <a:ext cx="1616149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Biocomplexity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5" y="6264275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redblackblocki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5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4804" y="40234"/>
            <a:ext cx="1502542" cy="17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0" y="107176"/>
            <a:ext cx="7641459" cy="754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Circulation </a:t>
            </a:r>
            <a:r>
              <a:rPr lang="en-US" sz="3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of </a:t>
            </a:r>
            <a:r>
              <a:rPr lang="en-US" sz="32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Blood Distributes Xenobiotics to Liver and Organs</a:t>
            </a:r>
            <a:endParaRPr lang="en-US" sz="32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434967" y="5391720"/>
            <a:ext cx="3297514" cy="97867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http://www.aviva.co.uk/health-insurance/home-of-health/medical-centre/medical-encyclopedia/entry/function-the-blood-circulation/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68"/>
          <p:cNvPicPr/>
          <p:nvPr/>
        </p:nvPicPr>
        <p:blipFill>
          <a:blip r:embed="rId2"/>
          <a:srcRect l="18626" t="6528" r="19926" b="5496"/>
          <a:stretch/>
        </p:blipFill>
        <p:spPr>
          <a:xfrm>
            <a:off x="783070" y="1254970"/>
            <a:ext cx="2653881" cy="3815097"/>
          </a:xfrm>
          <a:prstGeom prst="rect">
            <a:avLst/>
          </a:prstGeom>
          <a:ln w="36720">
            <a:noFill/>
          </a:ln>
        </p:spPr>
      </p:pic>
      <p:pic>
        <p:nvPicPr>
          <p:cNvPr id="70" name="Picture 69"/>
          <p:cNvPicPr/>
          <p:nvPr/>
        </p:nvPicPr>
        <p:blipFill>
          <a:blip r:embed="rId3"/>
          <a:srcRect t="11560"/>
          <a:stretch/>
        </p:blipFill>
        <p:spPr>
          <a:xfrm>
            <a:off x="4230144" y="948012"/>
            <a:ext cx="2381538" cy="2028536"/>
          </a:xfrm>
          <a:prstGeom prst="rect">
            <a:avLst/>
          </a:prstGeom>
          <a:ln w="36720">
            <a:noFill/>
          </a:ln>
        </p:spPr>
      </p:pic>
      <p:pic>
        <p:nvPicPr>
          <p:cNvPr id="71" name="Picture 70"/>
          <p:cNvPicPr/>
          <p:nvPr/>
        </p:nvPicPr>
        <p:blipFill>
          <a:blip r:embed="rId4"/>
          <a:stretch/>
        </p:blipFill>
        <p:spPr>
          <a:xfrm>
            <a:off x="4147200" y="3164315"/>
            <a:ext cx="4230144" cy="3119543"/>
          </a:xfrm>
          <a:prstGeom prst="rect">
            <a:avLst/>
          </a:prstGeom>
          <a:ln w="36720">
            <a:noFill/>
          </a:ln>
        </p:spPr>
      </p:pic>
      <p:sp>
        <p:nvSpPr>
          <p:cNvPr id="72" name="TextShape 3"/>
          <p:cNvSpPr txBox="1"/>
          <p:nvPr/>
        </p:nvSpPr>
        <p:spPr>
          <a:xfrm>
            <a:off x="6967296" y="1928319"/>
            <a:ext cx="1907712" cy="74649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http://anatomy-medicine.com/digestive-system/26-the-liver.html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4"/>
          <p:cNvSpPr txBox="1"/>
          <p:nvPr/>
        </p:nvSpPr>
        <p:spPr>
          <a:xfrm>
            <a:off x="6718464" y="6185893"/>
            <a:ext cx="2073600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https://cms.webstudy.com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5"/>
          <p:cNvSpPr/>
          <p:nvPr/>
        </p:nvSpPr>
        <p:spPr>
          <a:xfrm>
            <a:off x="1327104" y="3401064"/>
            <a:ext cx="995328" cy="580608"/>
          </a:xfrm>
          <a:prstGeom prst="ellipse">
            <a:avLst/>
          </a:prstGeom>
          <a:noFill/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Line 6"/>
          <p:cNvSpPr/>
          <p:nvPr/>
        </p:nvSpPr>
        <p:spPr>
          <a:xfrm flipV="1">
            <a:off x="2322432" y="2488680"/>
            <a:ext cx="1907712" cy="1161216"/>
          </a:xfrm>
          <a:prstGeom prst="line">
            <a:avLst/>
          </a:prstGeom>
          <a:ln w="367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7"/>
          <p:cNvSpPr/>
          <p:nvPr/>
        </p:nvSpPr>
        <p:spPr>
          <a:xfrm>
            <a:off x="4396032" y="2156904"/>
            <a:ext cx="150867" cy="246220"/>
          </a:xfrm>
          <a:prstGeom prst="ellipse">
            <a:avLst/>
          </a:prstGeom>
          <a:noFill/>
          <a:ln w="3672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Line 8"/>
          <p:cNvSpPr/>
          <p:nvPr/>
        </p:nvSpPr>
        <p:spPr>
          <a:xfrm flipH="1">
            <a:off x="4262799" y="2370469"/>
            <a:ext cx="150867" cy="1279428"/>
          </a:xfrm>
          <a:prstGeom prst="line">
            <a:avLst/>
          </a:prstGeom>
          <a:ln w="3672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Line 9"/>
          <p:cNvSpPr/>
          <p:nvPr/>
        </p:nvSpPr>
        <p:spPr>
          <a:xfrm>
            <a:off x="4546899" y="2269891"/>
            <a:ext cx="2752173" cy="1329716"/>
          </a:xfrm>
          <a:prstGeom prst="line">
            <a:avLst/>
          </a:prstGeom>
          <a:ln w="3672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" name="Picture 3" descr="Biocomplexity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redblackblock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15214"/>
          <a:stretch/>
        </p:blipFill>
        <p:spPr>
          <a:xfrm>
            <a:off x="7641459" y="19571"/>
            <a:ext cx="1273941" cy="17615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79715" t="46473" r="-5072" b="36224"/>
          <a:stretch/>
        </p:blipFill>
        <p:spPr>
          <a:xfrm>
            <a:off x="8763001" y="40781"/>
            <a:ext cx="381000" cy="3048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79715" t="46473" r="-5072" b="36224"/>
          <a:stretch/>
        </p:blipFill>
        <p:spPr>
          <a:xfrm>
            <a:off x="8763000" y="331373"/>
            <a:ext cx="381000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0" y="12443"/>
            <a:ext cx="8001000" cy="7618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PBPK </a:t>
            </a:r>
            <a:r>
              <a:rPr lang="en-US" sz="3200" b="1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Submodel</a:t>
            </a:r>
            <a:r>
              <a:rPr lang="en-US" sz="32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of Xenobiotic Transport by Blood</a:t>
            </a:r>
            <a:endParaRPr lang="en-US" sz="32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88" name="Picture 287"/>
          <p:cNvPicPr/>
          <p:nvPr/>
        </p:nvPicPr>
        <p:blipFill>
          <a:blip r:embed="rId2"/>
          <a:stretch/>
        </p:blipFill>
        <p:spPr>
          <a:xfrm>
            <a:off x="456519" y="900336"/>
            <a:ext cx="3572470" cy="2886712"/>
          </a:xfrm>
          <a:prstGeom prst="rect">
            <a:avLst/>
          </a:prstGeom>
          <a:ln w="36720">
            <a:noFill/>
          </a:ln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292842" y="900336"/>
            <a:ext cx="3917197" cy="4621574"/>
          </a:xfrm>
          <a:prstGeom prst="rect">
            <a:avLst/>
          </a:prstGeom>
          <a:ln w="36720">
            <a:noFill/>
          </a:ln>
        </p:spPr>
      </p:pic>
      <p:sp>
        <p:nvSpPr>
          <p:cNvPr id="290" name="TextShape 2"/>
          <p:cNvSpPr txBox="1"/>
          <p:nvPr/>
        </p:nvSpPr>
        <p:spPr>
          <a:xfrm>
            <a:off x="414720" y="3951630"/>
            <a:ext cx="3732480" cy="200567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50000"/>
              </a:lnSpc>
            </a:pP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Parameters for sensitivity studies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Body weight: allometric relations </a:t>
            </a:r>
            <a:r>
              <a:rPr lang="en-US" sz="1270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[1]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Absorption rate from gut lumen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Glomerular filtration rate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Unbound fraction in blood plasma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Blood:Plasma ratio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Tissue:Plasma partition coefficient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Formula 3"/>
              <p:cNvSpPr txBox="1"/>
              <p:nvPr/>
            </p:nvSpPr>
            <p:spPr>
              <a:xfrm>
                <a:off x="3234816" y="4274262"/>
                <a:ext cx="1058026" cy="172419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633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sz="1633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sz="1633">
                          <a:latin typeface="Cambria Math" panose="02040503050406030204" pitchFamily="18" charset="0"/>
                        </a:rPr>
                        <m:t>𝑏𝑤</m:t>
                      </m:r>
                      <m:r>
                        <a:rPr sz="1633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sz="1633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sz="1633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sz="16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633">
                              <a:latin typeface="Cambria Math" panose="02040503050406030204" pitchFamily="18" charset="0"/>
                            </a:rPr>
                            <m:t>𝑏𝑤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sz="16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sz="1633"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292" name="TextShape 4"/>
          <p:cNvSpPr txBox="1"/>
          <p:nvPr/>
        </p:nvSpPr>
        <p:spPr>
          <a:xfrm>
            <a:off x="663552" y="5972328"/>
            <a:ext cx="4289448" cy="48852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089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West </a:t>
            </a:r>
            <a:r>
              <a:rPr lang="en-US" sz="1089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al.</a:t>
            </a:r>
            <a:r>
              <a:rPr lang="en-US" sz="1089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1089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Science</a:t>
            </a:r>
            <a:r>
              <a:rPr lang="en-US" sz="1089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1089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1997)</a:t>
            </a:r>
            <a:endParaRPr lang="en-US" sz="1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dirty="0" err="1" smtClean="0">
                <a:solidFill>
                  <a:prstClr val="black"/>
                </a:solidFill>
              </a:rPr>
              <a:t>Wambaugh</a:t>
            </a:r>
            <a:r>
              <a:rPr lang="en-US" sz="1200" dirty="0">
                <a:solidFill>
                  <a:prstClr val="black"/>
                </a:solidFill>
              </a:rPr>
              <a:t>, J. &amp; Shah, I. Simulating </a:t>
            </a:r>
            <a:r>
              <a:rPr lang="en-US" sz="1200" dirty="0" err="1">
                <a:solidFill>
                  <a:prstClr val="black"/>
                </a:solidFill>
              </a:rPr>
              <a:t>Microdosimetry</a:t>
            </a:r>
            <a:r>
              <a:rPr lang="en-US" sz="1200" dirty="0">
                <a:solidFill>
                  <a:prstClr val="black"/>
                </a:solidFill>
              </a:rPr>
              <a:t> in a Virtual Hepatic Lobule. </a:t>
            </a:r>
            <a:r>
              <a:rPr lang="en-US" sz="1200" dirty="0" err="1">
                <a:solidFill>
                  <a:prstClr val="black"/>
                </a:solidFill>
              </a:rPr>
              <a:t>PLoS</a:t>
            </a:r>
            <a:r>
              <a:rPr lang="en-US" sz="1200" dirty="0">
                <a:solidFill>
                  <a:prstClr val="black"/>
                </a:solidFill>
              </a:rPr>
              <a:t> Computational Biology 6, (2010</a:t>
            </a:r>
            <a:r>
              <a:rPr lang="en-US" sz="1200" dirty="0" smtClean="0">
                <a:solidFill>
                  <a:prstClr val="black"/>
                </a:solidFill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prstClr val="black"/>
                </a:solidFill>
              </a:rPr>
              <a:t>http</a:t>
            </a:r>
            <a:r>
              <a:rPr lang="en-US" sz="1200" dirty="0">
                <a:solidFill>
                  <a:prstClr val="black"/>
                </a:solidFill>
              </a:rPr>
              <a:t>://sys-bio.org/ </a:t>
            </a:r>
          </a:p>
          <a:p>
            <a:pPr>
              <a:lnSpc>
                <a:spcPct val="100000"/>
              </a:lnSpc>
            </a:pP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15214"/>
          <a:stretch/>
        </p:blipFill>
        <p:spPr>
          <a:xfrm>
            <a:off x="7641459" y="19571"/>
            <a:ext cx="1273941" cy="17615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79715" t="46473" r="-5072" b="36224"/>
          <a:stretch/>
        </p:blipFill>
        <p:spPr>
          <a:xfrm>
            <a:off x="8763001" y="40781"/>
            <a:ext cx="381000" cy="304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79715" t="46473" r="-5072" b="36224"/>
          <a:stretch/>
        </p:blipFill>
        <p:spPr>
          <a:xfrm>
            <a:off x="8782641" y="240958"/>
            <a:ext cx="381000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1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75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62249"/>
                <a:ext cx="8001000" cy="633160"/>
              </a:xfrm>
            </p:spPr>
            <p:txBody>
              <a:bodyPr>
                <a:noAutofit/>
              </a:bodyPr>
              <a:lstStyle/>
              <a:p>
                <a:r>
                  <a:rPr lang="en-US" sz="3600" b="1" dirty="0" smtClean="0">
                    <a:solidFill>
                      <a:srgbClr val="0000FF"/>
                    </a:solidFill>
                  </a:rPr>
                  <a:t>Metabolism of APAP</a:t>
                </a:r>
                <a:r>
                  <a:rPr lang="en-US" sz="3600" b="1" dirty="0" smtClean="0">
                    <a:solidFill>
                      <a:srgbClr val="0000FF"/>
                    </a:solidFill>
                    <a:sym typeface="Wingdings" panose="05000000000000000000" pitchFamily="2" charset="2"/>
                  </a:rPr>
                  <a:t>NAPQI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⇒</m:t>
                    </m:r>
                  </m:oMath>
                </a14:m>
                <a:r>
                  <a:rPr lang="en-US" sz="3600" b="1" dirty="0" smtClean="0">
                    <a:solidFill>
                      <a:srgbClr val="0000FF"/>
                    </a:solidFill>
                    <a:sym typeface="Wingdings" panose="05000000000000000000" pitchFamily="2" charset="2"/>
                  </a:rPr>
                  <a:t> </a:t>
                </a:r>
                <a:br>
                  <a:rPr lang="en-US" sz="3600" b="1" dirty="0" smtClean="0">
                    <a:solidFill>
                      <a:srgbClr val="0000FF"/>
                    </a:solidFill>
                    <a:sym typeface="Wingdings" panose="05000000000000000000" pitchFamily="2" charset="2"/>
                  </a:rPr>
                </a:br>
                <a:r>
                  <a:rPr lang="en-US" sz="3600" b="1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</a:t>
                </a:r>
                <a:r>
                  <a:rPr lang="en-US" sz="3600" b="1" dirty="0" smtClean="0">
                    <a:solidFill>
                      <a:srgbClr val="FF0000"/>
                    </a:solidFill>
                  </a:rPr>
                  <a:t>Glutathione</a:t>
                </a:r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75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62249"/>
                <a:ext cx="8001000" cy="633160"/>
              </a:xfrm>
              <a:blipFill rotWithShape="0">
                <a:blip r:embed="rId4"/>
                <a:stretch>
                  <a:fillRect t="-60577" b="-8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416" y="1220368"/>
            <a:ext cx="35307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Acetaminophen (</a:t>
            </a:r>
            <a:r>
              <a:rPr lang="en-US" i="1" dirty="0">
                <a:solidFill>
                  <a:prstClr val="black"/>
                </a:solidFill>
              </a:rPr>
              <a:t>APAP</a:t>
            </a:r>
            <a:r>
              <a:rPr lang="en-US" dirty="0">
                <a:solidFill>
                  <a:prstClr val="black"/>
                </a:solidFill>
              </a:rPr>
              <a:t>) metabolized in the liver in both Phase I and Phase II reactions.</a:t>
            </a:r>
          </a:p>
          <a:p>
            <a:pPr marL="285736" indent="-285736" defTabSz="914353"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High APAP doses deplete hepatocyte Glutathione (</a:t>
            </a:r>
            <a:r>
              <a:rPr lang="en-US" i="1" dirty="0">
                <a:solidFill>
                  <a:prstClr val="black"/>
                </a:solidFill>
              </a:rPr>
              <a:t>GSH</a:t>
            </a:r>
            <a:r>
              <a:rPr lang="en-US" dirty="0">
                <a:solidFill>
                  <a:prstClr val="black"/>
                </a:solidFill>
              </a:rPr>
              <a:t>) levels, leading to hepatocyte death</a:t>
            </a:r>
          </a:p>
          <a:p>
            <a:pPr marL="285736" indent="-285736" defTabSz="914353"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Glutathione:</a:t>
            </a:r>
          </a:p>
          <a:p>
            <a:pPr marL="742912" lvl="1" indent="-285736" defTabSz="914353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Acts as a </a:t>
            </a:r>
            <a:r>
              <a:rPr lang="en-US" dirty="0" err="1">
                <a:solidFill>
                  <a:prstClr val="black"/>
                </a:solidFill>
              </a:rPr>
              <a:t>RedOx</a:t>
            </a:r>
            <a:r>
              <a:rPr lang="en-US" dirty="0">
                <a:solidFill>
                  <a:prstClr val="black"/>
                </a:solidFill>
              </a:rPr>
              <a:t> buffer of the cell’s cytosol</a:t>
            </a:r>
          </a:p>
          <a:p>
            <a:pPr marL="742912" lvl="1" indent="-285736" defTabSz="914353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Antioxidant, reactive oxygen species (ROI) and electrophile scavenger</a:t>
            </a:r>
          </a:p>
          <a:p>
            <a:pPr marL="742912" lvl="1" indent="-285736" defTabSz="914353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Cofactor for several enzymes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111566" y="1293515"/>
          <a:ext cx="4038600" cy="3607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CS ChemDraw Drawing" r:id="rId7" imgW="3181523" imgH="2841861" progId="ChemDraw.Document.6.0">
                  <p:embed/>
                </p:oleObj>
              </mc:Choice>
              <mc:Fallback>
                <p:oleObj name="CS ChemDraw Drawing" r:id="rId7" imgW="3181523" imgH="284186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11566" y="1293515"/>
                        <a:ext cx="4038600" cy="3607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5791200" y="914400"/>
            <a:ext cx="3124200" cy="16764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0078" y="4648200"/>
            <a:ext cx="2301922" cy="1490722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/>
            <a:r>
              <a:rPr lang="en-US" dirty="0" err="1">
                <a:solidFill>
                  <a:prstClr val="black"/>
                </a:solidFill>
              </a:rPr>
              <a:t>Sluka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528" t="1700" r="1537" b="2062"/>
          <a:stretch/>
        </p:blipFill>
        <p:spPr>
          <a:xfrm>
            <a:off x="3253120" y="5205879"/>
            <a:ext cx="2528222" cy="12851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4347" y="5186298"/>
            <a:ext cx="2573153" cy="13242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/>
          <a:srcRect r="15214"/>
          <a:stretch/>
        </p:blipFill>
        <p:spPr>
          <a:xfrm>
            <a:off x="7641459" y="19571"/>
            <a:ext cx="1273941" cy="1761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1"/>
          <a:srcRect l="79715" t="46473" r="-5072" b="36224"/>
          <a:stretch/>
        </p:blipFill>
        <p:spPr>
          <a:xfrm>
            <a:off x="8809925" y="1220368"/>
            <a:ext cx="381000" cy="3048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/>
          <a:srcRect l="79715" t="46473" r="-5072" b="36224"/>
          <a:stretch/>
        </p:blipFill>
        <p:spPr>
          <a:xfrm>
            <a:off x="8819143" y="1495291"/>
            <a:ext cx="381000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2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0" y="12443"/>
            <a:ext cx="7641459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Model </a:t>
            </a:r>
            <a:r>
              <a:rPr lang="en-US" sz="40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of Transport in a Sinusoid in a Liver Lobule (</a:t>
            </a:r>
            <a:r>
              <a:rPr lang="en-US" sz="40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CC3D)</a:t>
            </a:r>
          </a:p>
        </p:txBody>
      </p:sp>
      <p:sp>
        <p:nvSpPr>
          <p:cNvPr id="243" name="TextShape 2"/>
          <p:cNvSpPr txBox="1"/>
          <p:nvPr/>
        </p:nvSpPr>
        <p:spPr>
          <a:xfrm>
            <a:off x="518265" y="6034025"/>
            <a:ext cx="2532078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Source: https://cms.webstudy.com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243"/>
          <p:cNvPicPr/>
          <p:nvPr/>
        </p:nvPicPr>
        <p:blipFill>
          <a:blip r:embed="rId3"/>
          <a:stretch/>
        </p:blipFill>
        <p:spPr>
          <a:xfrm>
            <a:off x="239390" y="3251808"/>
            <a:ext cx="3373927" cy="2488320"/>
          </a:xfrm>
          <a:prstGeom prst="rect">
            <a:avLst/>
          </a:prstGeom>
          <a:ln w="36720">
            <a:noFill/>
          </a:ln>
        </p:spPr>
      </p:pic>
      <p:pic>
        <p:nvPicPr>
          <p:cNvPr id="245" name="Picture 244"/>
          <p:cNvPicPr/>
          <p:nvPr/>
        </p:nvPicPr>
        <p:blipFill>
          <a:blip r:embed="rId4"/>
          <a:srcRect r="34431" b="34195"/>
          <a:stretch/>
        </p:blipFill>
        <p:spPr>
          <a:xfrm>
            <a:off x="560717" y="2195415"/>
            <a:ext cx="1305878" cy="973123"/>
          </a:xfrm>
          <a:prstGeom prst="rect">
            <a:avLst/>
          </a:prstGeom>
          <a:ln w="36720"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405278" y="4081248"/>
            <a:ext cx="1327104" cy="331776"/>
          </a:xfrm>
          <a:prstGeom prst="flowChartProcess">
            <a:avLst/>
          </a:prstGeom>
          <a:noFill/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Line 4"/>
          <p:cNvSpPr/>
          <p:nvPr/>
        </p:nvSpPr>
        <p:spPr>
          <a:xfrm flipV="1">
            <a:off x="1732382" y="1924704"/>
            <a:ext cx="1990656" cy="2156544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Line 5"/>
          <p:cNvSpPr/>
          <p:nvPr/>
        </p:nvSpPr>
        <p:spPr>
          <a:xfrm flipV="1">
            <a:off x="1732382" y="3832416"/>
            <a:ext cx="1990656" cy="580608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6"/>
          <p:cNvSpPr/>
          <p:nvPr/>
        </p:nvSpPr>
        <p:spPr>
          <a:xfrm>
            <a:off x="3723038" y="1924704"/>
            <a:ext cx="5308416" cy="1907712"/>
          </a:xfrm>
          <a:prstGeom prst="flowChartProcess">
            <a:avLst/>
          </a:prstGeom>
          <a:noFill/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0" name="Picture 3"/>
          <p:cNvPicPr/>
          <p:nvPr/>
        </p:nvPicPr>
        <p:blipFill>
          <a:blip r:embed="rId5"/>
          <a:srcRect l="6608" t="37140" r="6935" b="37247"/>
          <a:stretch/>
        </p:blipFill>
        <p:spPr>
          <a:xfrm>
            <a:off x="4466922" y="2464820"/>
            <a:ext cx="3987516" cy="992716"/>
          </a:xfrm>
          <a:prstGeom prst="rect">
            <a:avLst/>
          </a:prstGeom>
          <a:ln>
            <a:noFill/>
          </a:ln>
        </p:spPr>
      </p:pic>
      <p:sp>
        <p:nvSpPr>
          <p:cNvPr id="251" name="CustomShape 7"/>
          <p:cNvSpPr/>
          <p:nvPr/>
        </p:nvSpPr>
        <p:spPr>
          <a:xfrm>
            <a:off x="3871293" y="2864519"/>
            <a:ext cx="414720" cy="165888"/>
          </a:xfrm>
          <a:custGeom>
            <a:avLst/>
            <a:gdLst/>
            <a:ahLst/>
            <a:cxnLst/>
            <a:rect l="0" t="0" r="r" b="b"/>
            <a:pathLst>
              <a:path w="1272" h="510">
                <a:moveTo>
                  <a:pt x="0" y="127"/>
                </a:moveTo>
                <a:lnTo>
                  <a:pt x="953" y="127"/>
                </a:lnTo>
                <a:lnTo>
                  <a:pt x="953" y="0"/>
                </a:lnTo>
                <a:lnTo>
                  <a:pt x="1271" y="254"/>
                </a:lnTo>
                <a:lnTo>
                  <a:pt x="953" y="509"/>
                </a:lnTo>
                <a:lnTo>
                  <a:pt x="953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666666"/>
          </a:solidFill>
          <a:ln w="3672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TextShape 8"/>
          <p:cNvSpPr txBox="1"/>
          <p:nvPr/>
        </p:nvSpPr>
        <p:spPr>
          <a:xfrm>
            <a:off x="3821004" y="2615686"/>
            <a:ext cx="497664" cy="46598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9"/>
          <p:cNvSpPr txBox="1"/>
          <p:nvPr/>
        </p:nvSpPr>
        <p:spPr>
          <a:xfrm>
            <a:off x="3949012" y="3525132"/>
            <a:ext cx="1184075" cy="307285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Peri-portal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TextShape 10"/>
          <p:cNvSpPr txBox="1"/>
          <p:nvPr/>
        </p:nvSpPr>
        <p:spPr>
          <a:xfrm>
            <a:off x="7975033" y="3131986"/>
            <a:ext cx="1267019" cy="850013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Peri-central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TextShape 11"/>
          <p:cNvSpPr txBox="1"/>
          <p:nvPr/>
        </p:nvSpPr>
        <p:spPr>
          <a:xfrm>
            <a:off x="4408796" y="1962911"/>
            <a:ext cx="1239588" cy="27397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Hepatocytes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TextShape 12"/>
          <p:cNvSpPr txBox="1"/>
          <p:nvPr/>
        </p:nvSpPr>
        <p:spPr>
          <a:xfrm>
            <a:off x="5715000" y="1963237"/>
            <a:ext cx="1426376" cy="46598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blood cells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TextShape 13"/>
          <p:cNvSpPr txBox="1"/>
          <p:nvPr/>
        </p:nvSpPr>
        <p:spPr>
          <a:xfrm>
            <a:off x="7151826" y="1963564"/>
            <a:ext cx="1426376" cy="46598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 portions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Line 14"/>
          <p:cNvSpPr/>
          <p:nvPr/>
        </p:nvSpPr>
        <p:spPr>
          <a:xfrm>
            <a:off x="4967198" y="2236887"/>
            <a:ext cx="165888" cy="396433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Line 15"/>
          <p:cNvSpPr/>
          <p:nvPr/>
        </p:nvSpPr>
        <p:spPr>
          <a:xfrm flipH="1">
            <a:off x="5879582" y="2218600"/>
            <a:ext cx="497664" cy="746496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Line 16"/>
          <p:cNvSpPr/>
          <p:nvPr/>
        </p:nvSpPr>
        <p:spPr>
          <a:xfrm>
            <a:off x="7787294" y="2218600"/>
            <a:ext cx="82944" cy="663552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TextShape 17"/>
          <p:cNvSpPr txBox="1"/>
          <p:nvPr/>
        </p:nvSpPr>
        <p:spPr>
          <a:xfrm>
            <a:off x="2623867" y="6034025"/>
            <a:ext cx="4396032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CompuCell3D: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Swat,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al.,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Methods in Cell Biology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(2012)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Picture 261"/>
          <p:cNvPicPr/>
          <p:nvPr/>
        </p:nvPicPr>
        <p:blipFill>
          <a:blip r:embed="rId6"/>
          <a:stretch/>
        </p:blipFill>
        <p:spPr>
          <a:xfrm>
            <a:off x="6294302" y="4333672"/>
            <a:ext cx="2654208" cy="1990656"/>
          </a:xfrm>
          <a:prstGeom prst="rect">
            <a:avLst/>
          </a:prstGeom>
          <a:ln w="36720">
            <a:noFill/>
          </a:ln>
        </p:spPr>
      </p:pic>
      <p:sp>
        <p:nvSpPr>
          <p:cNvPr id="263" name="TextShape 18"/>
          <p:cNvSpPr txBox="1"/>
          <p:nvPr/>
        </p:nvSpPr>
        <p:spPr>
          <a:xfrm>
            <a:off x="6430801" y="6431437"/>
            <a:ext cx="858830" cy="251118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Peri-portal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TextShape 19"/>
          <p:cNvSpPr txBox="1"/>
          <p:nvPr/>
        </p:nvSpPr>
        <p:spPr>
          <a:xfrm>
            <a:off x="7834971" y="6431764"/>
            <a:ext cx="947652" cy="250791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Peri-central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Line 20"/>
          <p:cNvSpPr/>
          <p:nvPr/>
        </p:nvSpPr>
        <p:spPr>
          <a:xfrm>
            <a:off x="6543134" y="6413150"/>
            <a:ext cx="2156544" cy="0"/>
          </a:xfrm>
          <a:prstGeom prst="line">
            <a:avLst/>
          </a:prstGeom>
          <a:ln w="367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TextShape 21"/>
          <p:cNvSpPr txBox="1"/>
          <p:nvPr/>
        </p:nvSpPr>
        <p:spPr>
          <a:xfrm>
            <a:off x="6211358" y="3911768"/>
            <a:ext cx="2737152" cy="54632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163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Zonation </a:t>
            </a: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CYP activity</a:t>
            </a:r>
          </a:p>
          <a:p>
            <a:pPr algn="ctr"/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hepatocytes</a:t>
            </a:r>
          </a:p>
        </p:txBody>
      </p:sp>
      <p:sp>
        <p:nvSpPr>
          <p:cNvPr id="267" name="CustomShape 22"/>
          <p:cNvSpPr/>
          <p:nvPr/>
        </p:nvSpPr>
        <p:spPr>
          <a:xfrm rot="16200000">
            <a:off x="5414574" y="5204584"/>
            <a:ext cx="1741824" cy="248832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Relative Vmax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3"/>
          <p:cNvSpPr/>
          <p:nvPr/>
        </p:nvSpPr>
        <p:spPr>
          <a:xfrm>
            <a:off x="3805982" y="4254321"/>
            <a:ext cx="1990656" cy="1244160"/>
          </a:xfrm>
          <a:prstGeom prst="rect">
            <a:avLst/>
          </a:prstGeom>
          <a:solidFill>
            <a:srgbClr val="EEEEEE"/>
          </a:solidFill>
          <a:ln w="3672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 anchor="ctr"/>
          <a:lstStyle/>
          <a:p>
            <a:r>
              <a:rPr lang="en-US" sz="1633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simplification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anastomosis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variation in sinusoid diameter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variation in flow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" name="Picture 4" descr="redblackblocki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/>
          <a:srcRect r="15214"/>
          <a:stretch/>
        </p:blipFill>
        <p:spPr>
          <a:xfrm>
            <a:off x="7641459" y="19571"/>
            <a:ext cx="1273941" cy="17615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/>
          <a:srcRect l="79715" t="46473" r="-5072" b="36224"/>
          <a:stretch/>
        </p:blipFill>
        <p:spPr>
          <a:xfrm>
            <a:off x="8777550" y="254265"/>
            <a:ext cx="381000" cy="3048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79715" t="46473" r="-5072" b="36224"/>
          <a:stretch/>
        </p:blipFill>
        <p:spPr>
          <a:xfrm>
            <a:off x="8777550" y="504892"/>
            <a:ext cx="381000" cy="30480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/>
          <a:srcRect l="79715" t="46473" r="-5072" b="36224"/>
          <a:stretch/>
        </p:blipFill>
        <p:spPr>
          <a:xfrm>
            <a:off x="8777550" y="741202"/>
            <a:ext cx="381000" cy="3048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/>
          <a:srcRect l="79715" t="46473" r="-5072" b="36224"/>
          <a:stretch/>
        </p:blipFill>
        <p:spPr>
          <a:xfrm>
            <a:off x="8777550" y="1001038"/>
            <a:ext cx="381000" cy="30480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/>
          <a:srcRect l="79715" t="46473" r="-5072" b="36224"/>
          <a:stretch/>
        </p:blipFill>
        <p:spPr>
          <a:xfrm>
            <a:off x="8777550" y="1249082"/>
            <a:ext cx="381000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781"/>
            <a:ext cx="2891246" cy="2597547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cs typeface="Arial"/>
              </a:rPr>
              <a:t>Full simulation of xenobiotic uptake, distribution,</a:t>
            </a:r>
            <a:br>
              <a:rPr lang="en-US" sz="2800" b="1" dirty="0" smtClean="0">
                <a:solidFill>
                  <a:srgbClr val="0000FF"/>
                </a:solidFill>
                <a:cs typeface="Arial"/>
              </a:rPr>
            </a:br>
            <a:r>
              <a:rPr lang="en-US" sz="2800" b="1" dirty="0" smtClean="0">
                <a:solidFill>
                  <a:srgbClr val="0000FF"/>
                </a:solidFill>
                <a:cs typeface="Arial"/>
              </a:rPr>
              <a:t>metabolism and clearance (</a:t>
            </a:r>
            <a:r>
              <a:rPr lang="en-US" sz="2800" b="1" i="1" dirty="0" smtClean="0">
                <a:solidFill>
                  <a:srgbClr val="0000FF"/>
                </a:solidFill>
                <a:cs typeface="Arial"/>
              </a:rPr>
              <a:t>CDME</a:t>
            </a:r>
            <a:r>
              <a:rPr lang="en-US" sz="2800" b="1" dirty="0" smtClean="0">
                <a:solidFill>
                  <a:srgbClr val="0000FF"/>
                </a:solidFill>
                <a:cs typeface="Arial"/>
              </a:rPr>
              <a:t>)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4" name="Complete_8h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5831" y="0"/>
            <a:ext cx="5461000" cy="6858000"/>
          </a:xfrm>
          <a:prstGeom prst="rect">
            <a:avLst/>
          </a:prstGeom>
        </p:spPr>
      </p:pic>
      <p:sp>
        <p:nvSpPr>
          <p:cNvPr id="6" name="TextShape 5"/>
          <p:cNvSpPr txBox="1"/>
          <p:nvPr/>
        </p:nvSpPr>
        <p:spPr>
          <a:xfrm>
            <a:off x="793399" y="5934420"/>
            <a:ext cx="1704271" cy="570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45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70 kg human</a:t>
            </a:r>
            <a:endParaRPr lang="en-US" sz="3628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mg/kg oral dose</a:t>
            </a:r>
            <a:endParaRPr lang="en-US" sz="3628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redblackblock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806" y="4424970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Fitting parameters to match fit between predicted and average human adult make serum time series defines the reference simulation </a:t>
            </a:r>
            <a:r>
              <a:rPr lang="en-US" b="1" i="1" dirty="0" smtClean="0">
                <a:solidFill>
                  <a:srgbClr val="0000FF"/>
                </a:solidFill>
              </a:rPr>
              <a:t>REFSIM </a:t>
            </a:r>
            <a:endParaRPr lang="en-US" b="1" i="1" dirty="0">
              <a:solidFill>
                <a:srgbClr val="0000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r="15214"/>
          <a:stretch/>
        </p:blipFill>
        <p:spPr>
          <a:xfrm>
            <a:off x="145806" y="2620328"/>
            <a:ext cx="1273941" cy="176153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318510" y="2650965"/>
            <a:ext cx="381000" cy="1299618"/>
            <a:chOff x="8777550" y="254265"/>
            <a:chExt cx="381000" cy="12996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79715" t="46473" r="-5072" b="36224"/>
            <a:stretch/>
          </p:blipFill>
          <p:spPr>
            <a:xfrm>
              <a:off x="8777550" y="254265"/>
              <a:ext cx="381000" cy="30480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l="79715" t="46473" r="-5072" b="36224"/>
            <a:stretch/>
          </p:blipFill>
          <p:spPr>
            <a:xfrm>
              <a:off x="8777550" y="504892"/>
              <a:ext cx="381000" cy="30480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/>
            <a:srcRect l="79715" t="46473" r="-5072" b="36224"/>
            <a:stretch/>
          </p:blipFill>
          <p:spPr>
            <a:xfrm>
              <a:off x="8777550" y="741202"/>
              <a:ext cx="381000" cy="30480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/>
            <a:srcRect l="79715" t="46473" r="-5072" b="36224"/>
            <a:stretch/>
          </p:blipFill>
          <p:spPr>
            <a:xfrm>
              <a:off x="8777550" y="1001038"/>
              <a:ext cx="381000" cy="3048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l="79715" t="46473" r="-5072" b="36224"/>
            <a:stretch/>
          </p:blipFill>
          <p:spPr>
            <a:xfrm>
              <a:off x="8777550" y="1249082"/>
              <a:ext cx="381000" cy="304801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79715" t="46473" r="-5072" b="36224"/>
          <a:stretch/>
        </p:blipFill>
        <p:spPr>
          <a:xfrm>
            <a:off x="1325104" y="3839691"/>
            <a:ext cx="381000" cy="3048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79715" t="46473" r="-5072" b="36224"/>
          <a:stretch/>
        </p:blipFill>
        <p:spPr>
          <a:xfrm>
            <a:off x="1318510" y="4097982"/>
            <a:ext cx="381000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6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1990656" y="1620055"/>
            <a:ext cx="4782342" cy="3588144"/>
          </a:xfrm>
          <a:prstGeom prst="rect">
            <a:avLst/>
          </a:prstGeom>
          <a:ln w="36720">
            <a:noFill/>
          </a:ln>
        </p:spPr>
      </p:pic>
      <p:sp>
        <p:nvSpPr>
          <p:cNvPr id="396" name="TextShape 1"/>
          <p:cNvSpPr txBox="1"/>
          <p:nvPr/>
        </p:nvSpPr>
        <p:spPr>
          <a:xfrm>
            <a:off x="0" y="-145934"/>
            <a:ext cx="7674606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Quantifying the </a:t>
            </a:r>
            <a:r>
              <a:rPr lang="en-US" sz="44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Body’s Response</a:t>
            </a:r>
          </a:p>
        </p:txBody>
      </p:sp>
      <p:sp>
        <p:nvSpPr>
          <p:cNvPr id="397" name="TextShape 2"/>
          <p:cNvSpPr txBox="1"/>
          <p:nvPr/>
        </p:nvSpPr>
        <p:spPr>
          <a:xfrm>
            <a:off x="228586" y="1343792"/>
            <a:ext cx="8729366" cy="47944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91867" indent="-2939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58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Serum-level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83734" lvl="1" indent="-293900"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254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83734" lvl="1" indent="-293900"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254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83734" lvl="1" indent="-293900"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254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83734" lvl="1" indent="-293900"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254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867" indent="-2939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867" indent="-2939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867" indent="-2939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867" indent="-2939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58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Cell-level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83734" lvl="1" indent="-293900"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254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83734" lvl="1" indent="-293900"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254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Line 3"/>
          <p:cNvSpPr/>
          <p:nvPr/>
        </p:nvSpPr>
        <p:spPr>
          <a:xfrm>
            <a:off x="2571264" y="2305159"/>
            <a:ext cx="580608" cy="0"/>
          </a:xfrm>
          <a:prstGeom prst="line">
            <a:avLst/>
          </a:prstGeom>
          <a:ln w="27360">
            <a:solidFill>
              <a:srgbClr val="FF3333"/>
            </a:solidFill>
            <a:custDash>
              <a:ds d="2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Line 4"/>
          <p:cNvSpPr/>
          <p:nvPr/>
        </p:nvSpPr>
        <p:spPr>
          <a:xfrm flipV="1">
            <a:off x="3151872" y="2305159"/>
            <a:ext cx="0" cy="2239488"/>
          </a:xfrm>
          <a:prstGeom prst="line">
            <a:avLst/>
          </a:prstGeom>
          <a:ln w="27360">
            <a:solidFill>
              <a:srgbClr val="FF3333"/>
            </a:solidFill>
            <a:custDash>
              <a:ds d="2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TextShape 5"/>
          <p:cNvSpPr txBox="1"/>
          <p:nvPr/>
        </p:nvSpPr>
        <p:spPr>
          <a:xfrm>
            <a:off x="1866894" y="1991017"/>
            <a:ext cx="726576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b="1" i="1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Cmax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TextShape 6"/>
          <p:cNvSpPr txBox="1"/>
          <p:nvPr/>
        </p:nvSpPr>
        <p:spPr>
          <a:xfrm>
            <a:off x="2862222" y="4793479"/>
            <a:ext cx="704371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b="1" i="1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Tmax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TextShape 7"/>
          <p:cNvSpPr txBox="1"/>
          <p:nvPr/>
        </p:nvSpPr>
        <p:spPr>
          <a:xfrm>
            <a:off x="6911783" y="2148414"/>
            <a:ext cx="611957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b="1" i="1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TextShape 8"/>
          <p:cNvSpPr txBox="1"/>
          <p:nvPr/>
        </p:nvSpPr>
        <p:spPr>
          <a:xfrm>
            <a:off x="6912109" y="3454619"/>
            <a:ext cx="762497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b="1" i="1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RMSE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TextShape 9"/>
          <p:cNvSpPr txBox="1"/>
          <p:nvPr/>
        </p:nvSpPr>
        <p:spPr>
          <a:xfrm>
            <a:off x="6911783" y="2474965"/>
            <a:ext cx="2236222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Area under the curve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10"/>
          <p:cNvSpPr txBox="1"/>
          <p:nvPr/>
        </p:nvSpPr>
        <p:spPr>
          <a:xfrm>
            <a:off x="6911783" y="3781170"/>
            <a:ext cx="2129114" cy="54632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mean squared error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TextShape 11"/>
          <p:cNvSpPr txBox="1"/>
          <p:nvPr/>
        </p:nvSpPr>
        <p:spPr>
          <a:xfrm>
            <a:off x="1123337" y="5503074"/>
            <a:ext cx="6967296" cy="7180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783734" lvl="1" indent="-293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77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cellular production of </a:t>
            </a:r>
            <a:r>
              <a:rPr lang="en-US" sz="2177" b="1" i="1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</a:t>
            </a:r>
            <a:r>
              <a:rPr lang="en-US" sz="2177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any hepatocyte</a:t>
            </a:r>
            <a:endParaRPr lang="en-US" sz="254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83734" lvl="1" indent="-293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→ equals max integrated cell </a:t>
            </a:r>
            <a:r>
              <a:rPr lang="en-US" sz="163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depletion</a:t>
            </a: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3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GSH</a:t>
            </a: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→ liver’s max local response</a:t>
            </a:r>
            <a:endParaRPr lang="en-US" sz="254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15214"/>
          <a:stretch/>
        </p:blipFill>
        <p:spPr>
          <a:xfrm>
            <a:off x="7641459" y="19571"/>
            <a:ext cx="1273941" cy="17615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79715" t="46473" r="-5072" b="36224"/>
          <a:stretch/>
        </p:blipFill>
        <p:spPr>
          <a:xfrm>
            <a:off x="8777550" y="254265"/>
            <a:ext cx="381000" cy="3048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79715" t="46473" r="-5072" b="36224"/>
          <a:stretch/>
        </p:blipFill>
        <p:spPr>
          <a:xfrm>
            <a:off x="8777550" y="29602"/>
            <a:ext cx="381000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0" y="12443"/>
            <a:ext cx="9144000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8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Parameter Sensitivity
</a:t>
            </a:r>
            <a:r>
              <a:rPr lang="en-US" sz="2903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with respect to </a:t>
            </a:r>
            <a:r>
              <a:rPr lang="en-US" sz="2903" b="1" i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reference </a:t>
            </a:r>
            <a:r>
              <a:rPr lang="en-US" sz="2903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parameter </a:t>
            </a:r>
            <a:r>
              <a:rPr lang="en-US" sz="2903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set</a:t>
            </a:r>
            <a:endParaRPr lang="en-US" sz="3628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1078272" y="1267379"/>
            <a:ext cx="912384" cy="207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" name="Picture 408"/>
          <p:cNvPicPr/>
          <p:nvPr/>
        </p:nvPicPr>
        <p:blipFill>
          <a:blip r:embed="rId2"/>
          <a:stretch/>
        </p:blipFill>
        <p:spPr>
          <a:xfrm>
            <a:off x="1658554" y="1164515"/>
            <a:ext cx="6635520" cy="3276288"/>
          </a:xfrm>
          <a:prstGeom prst="rect">
            <a:avLst/>
          </a:prstGeom>
          <a:ln w="36720">
            <a:noFill/>
          </a:ln>
        </p:spPr>
      </p:pic>
      <p:sp>
        <p:nvSpPr>
          <p:cNvPr id="410" name="TextShape 3"/>
          <p:cNvSpPr txBox="1"/>
          <p:nvPr/>
        </p:nvSpPr>
        <p:spPr>
          <a:xfrm>
            <a:off x="82944" y="1913297"/>
            <a:ext cx="995328" cy="69620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Serum-level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descriptor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1" name="Formula 4"/>
              <p:cNvSpPr txBox="1"/>
              <p:nvPr/>
            </p:nvSpPr>
            <p:spPr>
              <a:xfrm>
                <a:off x="5235792" y="4441589"/>
                <a:ext cx="3810000" cy="580608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633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sz="16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633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633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633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sz="1633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sz="16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16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sz="16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sz="16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633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633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sz="1633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sz="1633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sz="1633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sz="16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sz="16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633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633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sz="1633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sz="16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sz="16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633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sz="1633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sz="16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sz="16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633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633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sz="1633" dirty="0"/>
              </a:p>
            </p:txBody>
          </p:sp>
        </mc:Choice>
        <mc:Fallback xmlns="">
          <p:sp>
            <p:nvSpPr>
              <p:cNvPr id="411" name="Formul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792" y="4441589"/>
                <a:ext cx="3810000" cy="580608"/>
              </a:xfrm>
              <a:prstGeom prst="rect">
                <a:avLst/>
              </a:prstGeom>
              <a:blipFill rotWithShape="0">
                <a:blip r:embed="rId3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2" name="TextShape 5"/>
          <p:cNvSpPr txBox="1"/>
          <p:nvPr/>
        </p:nvSpPr>
        <p:spPr>
          <a:xfrm>
            <a:off x="457172" y="4028043"/>
            <a:ext cx="4478976" cy="778498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Sensitivity of a model output to </a:t>
            </a:r>
          </a:p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single-parameter variation with respect to value in </a:t>
            </a:r>
            <a:r>
              <a:rPr lang="en-US" sz="1633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REFSIM</a:t>
            </a:r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parameter 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Formula 6"/>
              <p:cNvSpPr txBox="1"/>
              <p:nvPr/>
            </p:nvSpPr>
            <p:spPr>
              <a:xfrm>
                <a:off x="4097238" y="2888706"/>
                <a:ext cx="65310" cy="153479"/>
              </a:xfrm>
              <a:prstGeom prst="rect">
                <a:avLst/>
              </a:prstGeom>
            </p:spPr>
            <p:txBody>
              <a:bodyPr/>
              <a:lstStyle/>
              <a:p>
                <a:endParaRPr sz="1633"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Formula 7"/>
              <p:cNvSpPr txBox="1"/>
              <p:nvPr/>
            </p:nvSpPr>
            <p:spPr>
              <a:xfrm>
                <a:off x="7140792" y="5138843"/>
                <a:ext cx="1327585" cy="347124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6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633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sz="1633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sz="16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1633">
                          <a:latin typeface="Cambria Math" panose="02040503050406030204" pitchFamily="18" charset="0"/>
                        </a:rPr>
                        <m:t>=25</m:t>
                      </m:r>
                      <m:r>
                        <m:rPr>
                          <m:lit/>
                          <m:nor/>
                        </m:rPr>
                        <a:rPr sz="1633"/>
                        <m:t>%</m:t>
                      </m:r>
                    </m:oMath>
                  </m:oMathPara>
                </a14:m>
                <a:endParaRPr sz="1633" dirty="0"/>
              </a:p>
            </p:txBody>
          </p:sp>
        </mc:Choice>
        <mc:Fallback xmlns="">
          <p:sp>
            <p:nvSpPr>
              <p:cNvPr id="414" name="Formula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792" y="5138843"/>
                <a:ext cx="1327585" cy="347124"/>
              </a:xfrm>
              <a:prstGeom prst="rect">
                <a:avLst/>
              </a:prstGeom>
              <a:blipFill rotWithShape="0">
                <a:blip r:embed="rId4"/>
                <a:stretch>
                  <a:fillRect b="-6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433604" y="4956348"/>
            <a:ext cx="5128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Bright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domain: model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output is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sensitive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to change of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parameter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Dark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domain: parameter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has little impact on model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output</a:t>
            </a:r>
            <a:endParaRPr lang="en-US" b="1" dirty="0"/>
          </a:p>
        </p:txBody>
      </p:sp>
      <p:pic>
        <p:nvPicPr>
          <p:cNvPr id="11" name="Picture 3" descr="Biocomplexity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redblackblock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84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1078272" y="1267379"/>
            <a:ext cx="912384" cy="207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3" name="Picture 472"/>
          <p:cNvPicPr/>
          <p:nvPr/>
        </p:nvPicPr>
        <p:blipFill>
          <a:blip r:embed="rId2"/>
          <a:stretch/>
        </p:blipFill>
        <p:spPr>
          <a:xfrm>
            <a:off x="1658554" y="1164842"/>
            <a:ext cx="6635520" cy="3276288"/>
          </a:xfrm>
          <a:prstGeom prst="rect">
            <a:avLst/>
          </a:prstGeom>
          <a:ln w="36720">
            <a:noFill/>
          </a:ln>
        </p:spPr>
      </p:pic>
      <p:sp>
        <p:nvSpPr>
          <p:cNvPr id="474" name="TextShape 2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Parameter Sensitivity
</a:t>
            </a:r>
            <a:r>
              <a:rPr lang="en-US" sz="24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Pattern 3 – compound-specific parameter influence</a:t>
            </a:r>
            <a:endParaRPr lang="en-US" sz="40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75" name="TextShape 3"/>
          <p:cNvSpPr txBox="1"/>
          <p:nvPr/>
        </p:nvSpPr>
        <p:spPr>
          <a:xfrm>
            <a:off x="82944" y="1913297"/>
            <a:ext cx="995328" cy="69620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Serum-level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descriptor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Formula 4"/>
              <p:cNvSpPr txBox="1"/>
              <p:nvPr/>
            </p:nvSpPr>
            <p:spPr>
              <a:xfrm>
                <a:off x="4097238" y="2888706"/>
                <a:ext cx="65310" cy="153479"/>
              </a:xfrm>
              <a:prstGeom prst="rect">
                <a:avLst/>
              </a:prstGeom>
            </p:spPr>
            <p:txBody>
              <a:bodyPr/>
              <a:lstStyle/>
              <a:p>
                <a:endParaRPr sz="1633"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477" name="CustomShape 5"/>
          <p:cNvSpPr/>
          <p:nvPr/>
        </p:nvSpPr>
        <p:spPr>
          <a:xfrm>
            <a:off x="2281287" y="1164515"/>
            <a:ext cx="455865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TextShape 6"/>
          <p:cNvSpPr txBox="1"/>
          <p:nvPr/>
        </p:nvSpPr>
        <p:spPr>
          <a:xfrm>
            <a:off x="3076112" y="5004104"/>
            <a:ext cx="1267287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pbpk_Fup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TextShape 7"/>
          <p:cNvSpPr txBox="1"/>
          <p:nvPr/>
        </p:nvSpPr>
        <p:spPr>
          <a:xfrm>
            <a:off x="2685557" y="5383230"/>
            <a:ext cx="2705803" cy="79482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Unbound fraction in the blood serum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 chemical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Line 8"/>
          <p:cNvSpPr/>
          <p:nvPr/>
        </p:nvSpPr>
        <p:spPr>
          <a:xfrm>
            <a:off x="2746296" y="4180216"/>
            <a:ext cx="787641" cy="758578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TextShape 9"/>
          <p:cNvSpPr txBox="1"/>
          <p:nvPr/>
        </p:nvSpPr>
        <p:spPr>
          <a:xfrm>
            <a:off x="6333134" y="4881974"/>
            <a:ext cx="1439266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pbpk_Rb2p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TextShape 10"/>
          <p:cNvSpPr txBox="1"/>
          <p:nvPr/>
        </p:nvSpPr>
        <p:spPr>
          <a:xfrm>
            <a:off x="5986336" y="5261100"/>
            <a:ext cx="2332229" cy="69620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Blood:serum partition coefficient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 chemical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11"/>
          <p:cNvSpPr/>
          <p:nvPr/>
        </p:nvSpPr>
        <p:spPr>
          <a:xfrm>
            <a:off x="3979353" y="1164515"/>
            <a:ext cx="436272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Line 12"/>
          <p:cNvSpPr/>
          <p:nvPr/>
        </p:nvSpPr>
        <p:spPr>
          <a:xfrm>
            <a:off x="4415625" y="4147560"/>
            <a:ext cx="1805175" cy="746496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13"/>
          <p:cNvSpPr/>
          <p:nvPr/>
        </p:nvSpPr>
        <p:spPr>
          <a:xfrm>
            <a:off x="1824768" y="2654568"/>
            <a:ext cx="2590857" cy="414720"/>
          </a:xfrm>
          <a:prstGeom prst="rect">
            <a:avLst/>
          </a:prstGeom>
          <a:noFill/>
          <a:ln w="36720">
            <a:solidFill>
              <a:srgbClr val="00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TextShape 15"/>
          <p:cNvSpPr txBox="1"/>
          <p:nvPr/>
        </p:nvSpPr>
        <p:spPr>
          <a:xfrm>
            <a:off x="82944" y="4366186"/>
            <a:ext cx="2705803" cy="79482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 amount of metabolite produced for given dosage (Area </a:t>
            </a:r>
            <a:r>
              <a:rPr lang="en-US" sz="1451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 the curve</a:t>
            </a:r>
            <a:r>
              <a:rPr lang="en-US" sz="145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serum-level time series of chemical </a:t>
            </a:r>
            <a:r>
              <a:rPr lang="en-US" sz="145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concentrations)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Line 16"/>
          <p:cNvSpPr/>
          <p:nvPr/>
        </p:nvSpPr>
        <p:spPr>
          <a:xfrm flipH="1">
            <a:off x="1161216" y="3069288"/>
            <a:ext cx="663552" cy="1282040"/>
          </a:xfrm>
          <a:prstGeom prst="line">
            <a:avLst/>
          </a:prstGeom>
          <a:ln w="36720">
            <a:solidFill>
              <a:srgbClr val="0099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66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1078272" y="1267379"/>
            <a:ext cx="912384" cy="207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9" name="Picture 508"/>
          <p:cNvPicPr/>
          <p:nvPr/>
        </p:nvPicPr>
        <p:blipFill>
          <a:blip r:embed="rId2"/>
          <a:stretch/>
        </p:blipFill>
        <p:spPr>
          <a:xfrm>
            <a:off x="1658554" y="1164842"/>
            <a:ext cx="6635520" cy="3276288"/>
          </a:xfrm>
          <a:prstGeom prst="rect">
            <a:avLst/>
          </a:prstGeom>
          <a:ln w="36720">
            <a:noFill/>
          </a:ln>
        </p:spPr>
      </p:pic>
      <p:sp>
        <p:nvSpPr>
          <p:cNvPr id="510" name="TextShape 2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Parameter Sensitivity
</a:t>
            </a:r>
            <a:r>
              <a:rPr lang="en-US" sz="3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with respect to </a:t>
            </a:r>
            <a:r>
              <a:rPr lang="en-US" sz="3200" b="1" i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REFSIM</a:t>
            </a:r>
            <a:r>
              <a:rPr lang="en-US" sz="3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parameter set</a:t>
            </a:r>
            <a:endParaRPr lang="en-US" sz="40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11" name="CustomShape 3"/>
          <p:cNvSpPr/>
          <p:nvPr/>
        </p:nvSpPr>
        <p:spPr>
          <a:xfrm>
            <a:off x="2289777" y="3391268"/>
            <a:ext cx="5391360" cy="787968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2" name="Picture 511"/>
          <p:cNvPicPr/>
          <p:nvPr/>
        </p:nvPicPr>
        <p:blipFill>
          <a:blip r:embed="rId3"/>
          <a:stretch/>
        </p:blipFill>
        <p:spPr>
          <a:xfrm>
            <a:off x="1477971" y="3713247"/>
            <a:ext cx="6137856" cy="1343758"/>
          </a:xfrm>
          <a:prstGeom prst="rect">
            <a:avLst/>
          </a:prstGeom>
          <a:ln w="36720">
            <a:noFill/>
          </a:ln>
        </p:spPr>
      </p:pic>
      <p:sp>
        <p:nvSpPr>
          <p:cNvPr id="513" name="Line 4"/>
          <p:cNvSpPr/>
          <p:nvPr/>
        </p:nvSpPr>
        <p:spPr>
          <a:xfrm>
            <a:off x="1078272" y="3800763"/>
            <a:ext cx="331776" cy="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TextShape 5"/>
          <p:cNvSpPr txBox="1"/>
          <p:nvPr/>
        </p:nvSpPr>
        <p:spPr>
          <a:xfrm>
            <a:off x="82944" y="1913297"/>
            <a:ext cx="995328" cy="69620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Serum-level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descriptor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TextShape 6"/>
          <p:cNvSpPr txBox="1"/>
          <p:nvPr/>
        </p:nvSpPr>
        <p:spPr>
          <a:xfrm>
            <a:off x="82944" y="3578708"/>
            <a:ext cx="995328" cy="69620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Cell-level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descriptor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7"/>
          <p:cNvSpPr/>
          <p:nvPr/>
        </p:nvSpPr>
        <p:spPr>
          <a:xfrm>
            <a:off x="6419344" y="3566952"/>
            <a:ext cx="216177" cy="1490053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8"/>
          <p:cNvSpPr/>
          <p:nvPr/>
        </p:nvSpPr>
        <p:spPr>
          <a:xfrm>
            <a:off x="6843860" y="3566952"/>
            <a:ext cx="216177" cy="1490053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9"/>
          <p:cNvSpPr/>
          <p:nvPr/>
        </p:nvSpPr>
        <p:spPr>
          <a:xfrm>
            <a:off x="1477971" y="3680592"/>
            <a:ext cx="811806" cy="185481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TextShape 10"/>
          <p:cNvSpPr txBox="1"/>
          <p:nvPr/>
        </p:nvSpPr>
        <p:spPr>
          <a:xfrm>
            <a:off x="4424116" y="5135704"/>
            <a:ext cx="2052884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sc_Km_2E1_APAP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TextShape 11"/>
          <p:cNvSpPr txBox="1"/>
          <p:nvPr/>
        </p:nvSpPr>
        <p:spPr>
          <a:xfrm>
            <a:off x="6710301" y="5135704"/>
            <a:ext cx="2297940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sc_Vmax_2E1_APAP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CustomShape 12"/>
          <p:cNvSpPr/>
          <p:nvPr/>
        </p:nvSpPr>
        <p:spPr>
          <a:xfrm>
            <a:off x="1477971" y="3649896"/>
            <a:ext cx="6203166" cy="248832"/>
          </a:xfrm>
          <a:prstGeom prst="rect">
            <a:avLst/>
          </a:prstGeom>
          <a:noFill/>
          <a:ln w="36720">
            <a:solidFill>
              <a:srgbClr val="00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TextShape 13"/>
          <p:cNvSpPr txBox="1"/>
          <p:nvPr/>
        </p:nvSpPr>
        <p:spPr>
          <a:xfrm>
            <a:off x="414720" y="5308776"/>
            <a:ext cx="3317760" cy="829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783734" lvl="1" indent="-293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Maximal cumulative amount of </a:t>
            </a:r>
            <a:r>
              <a:rPr lang="en-US" sz="1451" b="1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any hepatocyte</a:t>
            </a:r>
            <a:endParaRPr lang="en-US" sz="254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Line 14"/>
          <p:cNvSpPr/>
          <p:nvPr/>
        </p:nvSpPr>
        <p:spPr>
          <a:xfrm>
            <a:off x="1741824" y="3898728"/>
            <a:ext cx="0" cy="1410048"/>
          </a:xfrm>
          <a:prstGeom prst="line">
            <a:avLst/>
          </a:prstGeom>
          <a:ln w="36720">
            <a:solidFill>
              <a:srgbClr val="0099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TextShape 15"/>
          <p:cNvSpPr txBox="1"/>
          <p:nvPr/>
        </p:nvSpPr>
        <p:spPr>
          <a:xfrm>
            <a:off x="4363377" y="5557608"/>
            <a:ext cx="4644864" cy="49146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Michaelis-menten constants of CYP-mediated</a:t>
            </a:r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Phase I metabolism 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APAP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2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2094" y="1006189"/>
            <a:ext cx="867330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Liver is the first organ exposed to molecules absorbed by the gut (</a:t>
            </a:r>
            <a:r>
              <a:rPr lang="en-US" sz="2000" b="1" i="1" dirty="0">
                <a:solidFill>
                  <a:srgbClr val="0000FF"/>
                </a:solidFill>
              </a:rPr>
              <a:t>Xenobiotics</a:t>
            </a:r>
            <a:r>
              <a:rPr lang="en-US" sz="2000" b="1" dirty="0">
                <a:solidFill>
                  <a:srgbClr val="0000FF"/>
                </a:solidFill>
              </a:rPr>
              <a:t>) and the main site for molecular breakdown and detoxification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Often the first (main) organ damaged by xenobiotic exposure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Many types of damage depending on acute or chronic exposure—necrosis, </a:t>
            </a:r>
            <a:r>
              <a:rPr lang="en-US" sz="2000" b="1" dirty="0" err="1">
                <a:solidFill>
                  <a:srgbClr val="0000FF"/>
                </a:solidFill>
              </a:rPr>
              <a:t>steastosis</a:t>
            </a:r>
            <a:r>
              <a:rPr lang="en-US" sz="2000" b="1" dirty="0">
                <a:solidFill>
                  <a:srgbClr val="0000FF"/>
                </a:solidFill>
              </a:rPr>
              <a:t>, cirrhosis, cancer</a:t>
            </a:r>
            <a:r>
              <a:rPr lang="en-US" sz="2000" b="1" dirty="0" smtClean="0">
                <a:solidFill>
                  <a:srgbClr val="0000FF"/>
                </a:solidFill>
              </a:rPr>
              <a:t>,…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Main reason for failure of drug candidates which have shown clinical efficacy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Common, serious and often unpredictable side effect for many environmental chemicals and drugs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Can limit acceptable doses of antibiotics, chemotherapeutics,…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Susceptibility is highly variable within populations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Susceptibility can be variable in a single individual (</a:t>
            </a:r>
            <a:r>
              <a:rPr lang="en-US" sz="2000" b="1" i="1" dirty="0" smtClean="0">
                <a:solidFill>
                  <a:srgbClr val="FF0000"/>
                </a:solidFill>
              </a:rPr>
              <a:t>e.g. </a:t>
            </a:r>
            <a:r>
              <a:rPr lang="en-US" sz="2000" b="1" dirty="0" smtClean="0">
                <a:solidFill>
                  <a:srgbClr val="FF0000"/>
                </a:solidFill>
              </a:rPr>
              <a:t>depends on alcohol consumption, grapefruit and broccoli consumption, multi-drug interactions, bacterial and viral infections, age, obesity, sleeplessness, time since last meal, …)</a:t>
            </a:r>
            <a:endParaRPr lang="en-US" sz="2000" b="1" dirty="0" smtClean="0">
              <a:solidFill>
                <a:prstClr val="black"/>
              </a:solidFill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</a:rPr>
              <a:t>Predicting liver toxicity and effective remediation could accelerate drug development, personalize drug use, and allow more effective use of existing drugs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/>
            <a:r>
              <a:rPr lang="en-US" dirty="0" err="1">
                <a:solidFill>
                  <a:prstClr val="black"/>
                </a:solidFill>
              </a:rPr>
              <a:t>Sluka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hape 220"/>
          <p:cNvSpPr txBox="1">
            <a:spLocks/>
          </p:cNvSpPr>
          <p:nvPr/>
        </p:nvSpPr>
        <p:spPr>
          <a:xfrm>
            <a:off x="0" y="255955"/>
            <a:ext cx="9144000" cy="75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5675" rtl="0" eaLnBrk="1" latinLnBrk="0" hangingPunct="1">
              <a:spcBef>
                <a:spcPct val="0"/>
              </a:spcBef>
              <a:buNone/>
              <a:defRPr sz="62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00FF"/>
                </a:solidFill>
                <a:cs typeface="Arial"/>
              </a:rPr>
              <a:t>Drug-Induced Liver Injury (DILI)</a:t>
            </a:r>
            <a:endParaRPr lang="en-US" sz="4000" b="1" dirty="0">
              <a:solidFill>
                <a:srgbClr val="0000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665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Shape 1"/>
          <p:cNvSpPr txBox="1"/>
          <p:nvPr/>
        </p:nvSpPr>
        <p:spPr>
          <a:xfrm>
            <a:off x="227820" y="488335"/>
            <a:ext cx="9144000" cy="5209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8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 Parameter </a:t>
            </a:r>
            <a:r>
              <a:rPr lang="en-US" sz="28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Profile</a:t>
            </a:r>
            <a:endParaRPr lang="en-US" sz="32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TextShape 2"/>
          <p:cNvSpPr txBox="1"/>
          <p:nvPr/>
        </p:nvSpPr>
        <p:spPr>
          <a:xfrm>
            <a:off x="152400" y="976669"/>
            <a:ext cx="2667000" cy="64885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996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parameter varies up to 25% with respect to the its value in </a:t>
            </a:r>
            <a:r>
              <a:rPr lang="en-US" sz="1996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REFSIM</a:t>
            </a:r>
            <a:r>
              <a:rPr lang="en-US" sz="1996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parameter </a:t>
            </a:r>
            <a:r>
              <a:rPr lang="en-US" sz="1996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67000" y="976669"/>
            <a:ext cx="6704820" cy="2922741"/>
            <a:chOff x="304800" y="1201136"/>
            <a:chExt cx="6704820" cy="2922741"/>
          </a:xfrm>
        </p:grpSpPr>
        <p:pic>
          <p:nvPicPr>
            <p:cNvPr id="527" name="Picture 526"/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304800" y="1201136"/>
              <a:ext cx="6704820" cy="1986349"/>
            </a:xfrm>
            <a:prstGeom prst="rect">
              <a:avLst/>
            </a:prstGeom>
            <a:ln w="36720">
              <a:noFill/>
            </a:ln>
          </p:spPr>
        </p:pic>
        <p:pic>
          <p:nvPicPr>
            <p:cNvPr id="529" name="Picture 528"/>
            <p:cNvPicPr/>
            <p:nvPr/>
          </p:nvPicPr>
          <p:blipFill>
            <a:blip r:embed="rId3"/>
            <a:srcRect l="8758" t="68247" r="8741"/>
            <a:stretch/>
          </p:blipFill>
          <p:spPr>
            <a:xfrm>
              <a:off x="2514600" y="3146836"/>
              <a:ext cx="3962400" cy="977041"/>
            </a:xfrm>
            <a:prstGeom prst="rect">
              <a:avLst/>
            </a:prstGeom>
            <a:ln w="36720">
              <a:noFill/>
            </a:ln>
          </p:spPr>
        </p:pic>
      </p:grpSp>
      <p:sp>
        <p:nvSpPr>
          <p:cNvPr id="7" name="TextShape 1"/>
          <p:cNvSpPr txBox="1"/>
          <p:nvPr/>
        </p:nvSpPr>
        <p:spPr>
          <a:xfrm>
            <a:off x="229798" y="3899410"/>
            <a:ext cx="8228763" cy="5025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r>
              <a:rPr lang="en-US" sz="32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Virtual </a:t>
            </a:r>
            <a:r>
              <a:rPr lang="en-US" sz="3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32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opulation </a:t>
            </a:r>
            <a:r>
              <a:rPr lang="en-US" sz="3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1000 Individuals</a:t>
            </a:r>
            <a:endParaRPr lang="en-US" sz="36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3164985" y="4524857"/>
            <a:ext cx="5522521" cy="2151010"/>
          </a:xfrm>
          <a:prstGeom prst="rect">
            <a:avLst/>
          </a:prstGeom>
          <a:ln w="36720">
            <a:noFill/>
          </a:ln>
        </p:spPr>
      </p:pic>
      <p:sp>
        <p:nvSpPr>
          <p:cNvPr id="9" name="TextShape 1"/>
          <p:cNvSpPr txBox="1"/>
          <p:nvPr/>
        </p:nvSpPr>
        <p:spPr>
          <a:xfrm>
            <a:off x="304800" y="0"/>
            <a:ext cx="9144000" cy="5209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Population Variability in Response</a:t>
            </a:r>
            <a:endParaRPr lang="en-US" sz="44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" name="Picture 3" descr="Biocomplexity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redblackblock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Shape 1"/>
          <p:cNvSpPr txBox="1"/>
          <p:nvPr/>
        </p:nvSpPr>
        <p:spPr>
          <a:xfrm>
            <a:off x="-21210" y="21274"/>
            <a:ext cx="9144000" cy="430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28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Predicted Serum-level </a:t>
            </a:r>
            <a:r>
              <a:rPr lang="en-US" sz="28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Population Average </a:t>
            </a:r>
            <a:r>
              <a:rPr lang="en-US" sz="28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and Outliers</a:t>
            </a:r>
            <a:endParaRPr lang="en-US" sz="36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533" name="Picture 53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298478" y="461651"/>
            <a:ext cx="4711069" cy="3369297"/>
          </a:xfrm>
          <a:prstGeom prst="rect">
            <a:avLst/>
          </a:prstGeom>
          <a:ln w="3672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Shape 2"/>
              <p:cNvSpPr txBox="1"/>
              <p:nvPr/>
            </p:nvSpPr>
            <p:spPr>
              <a:xfrm>
                <a:off x="4553932" y="3830948"/>
                <a:ext cx="4437547" cy="316486"/>
              </a:xfrm>
              <a:prstGeom prst="rect">
                <a:avLst/>
              </a:prstGeom>
              <a:noFill/>
              <a:ln w="36720">
                <a:noFill/>
              </a:ln>
            </p:spPr>
            <p:txBody>
              <a:bodyPr lIns="81638" tIns="40819" rIns="81638" bIns="40819"/>
              <a:lstStyle/>
              <a:p>
                <a:pPr>
                  <a:lnSpc>
                    <a:spcPct val="100000"/>
                  </a:lnSpc>
                </a:pPr>
                <a:r>
                  <a:rPr lang="en-US" sz="127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Experiment: average concentrations  (</a:t>
                </a:r>
                <a14:m>
                  <m:oMath xmlns:m="http://schemas.openxmlformats.org/officeDocument/2006/math">
                    <m:r>
                      <a:rPr lang="en-US" sz="127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27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sz="127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Caucasian young </a:t>
                </a:r>
                <a:r>
                  <a:rPr lang="en-US" sz="1270" spc="-1" dirty="0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adults)</a:t>
                </a:r>
                <a:r>
                  <a:rPr lang="en-US" sz="1633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1270" spc="-1" dirty="0" smtClean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Critchley </a:t>
                </a:r>
                <a:r>
                  <a:rPr lang="en-US" sz="127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et al.</a:t>
                </a:r>
                <a:r>
                  <a:rPr lang="en-US" sz="127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:r>
                  <a:rPr lang="en-US" sz="127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Journal of Clinical Pharmacy and Therapeutics</a:t>
                </a:r>
                <a:r>
                  <a:rPr lang="en-US" sz="127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(2004) </a:t>
                </a:r>
                <a:endParaRPr lang="en-US" sz="1633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3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932" y="3830948"/>
                <a:ext cx="4437547" cy="316486"/>
              </a:xfrm>
              <a:prstGeom prst="rect">
                <a:avLst/>
              </a:prstGeom>
              <a:blipFill rotWithShape="0">
                <a:blip r:embed="rId3"/>
                <a:stretch>
                  <a:fillRect l="-412" b="-144231"/>
                </a:stretch>
              </a:blipFill>
              <a:ln w="3672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Shape 1"/>
          <p:cNvSpPr txBox="1"/>
          <p:nvPr/>
        </p:nvSpPr>
        <p:spPr>
          <a:xfrm>
            <a:off x="533400" y="727435"/>
            <a:ext cx="3886200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r>
              <a:rPr lang="en-US" sz="24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Average over population agrees with reference simulation</a:t>
            </a:r>
            <a:endParaRPr lang="en-US" sz="28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2667000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However some individuals have very different serum levels</a:t>
            </a:r>
            <a:endParaRPr lang="en-US" sz="28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69571" y="3875970"/>
            <a:ext cx="4281219" cy="2703116"/>
          </a:xfrm>
          <a:prstGeom prst="rect">
            <a:avLst/>
          </a:prstGeom>
          <a:ln w="3672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648200" y="4901595"/>
            <a:ext cx="43432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Small individual variations (</a:t>
            </a:r>
            <a:r>
              <a:rPr lang="en-US" sz="2000" b="1" dirty="0">
                <a:solidFill>
                  <a:srgbClr val="FF0000"/>
                </a:solidFill>
              </a:rPr>
              <a:t>each parameter </a:t>
            </a:r>
            <a:r>
              <a:rPr lang="en-US" sz="2000" b="1" dirty="0" smtClean="0">
                <a:solidFill>
                  <a:srgbClr val="FF0000"/>
                </a:solidFill>
              </a:rPr>
              <a:t>is </a:t>
            </a:r>
            <a:r>
              <a:rPr lang="en-US" sz="2000" b="1" dirty="0">
                <a:solidFill>
                  <a:srgbClr val="FF0000"/>
                </a:solidFill>
              </a:rPr>
              <a:t>perturbed less than 25% from reference </a:t>
            </a:r>
            <a:r>
              <a:rPr lang="en-US" sz="2000" b="1" dirty="0" smtClean="0">
                <a:solidFill>
                  <a:srgbClr val="FF0000"/>
                </a:solidFill>
              </a:rPr>
              <a:t>value) </a:t>
            </a:r>
            <a:r>
              <a:rPr lang="en-US" sz="2000" dirty="0" smtClean="0">
                <a:solidFill>
                  <a:srgbClr val="FF0000"/>
                </a:solidFill>
              </a:rPr>
              <a:t>in exposure and sensitivity to APAP, and metabolizing capacity can result in </a:t>
            </a:r>
            <a:r>
              <a:rPr lang="en-US" sz="2000" b="1" dirty="0" smtClean="0">
                <a:solidFill>
                  <a:srgbClr val="FF0000"/>
                </a:solidFill>
              </a:rPr>
              <a:t>large deviations in outputs from population average</a:t>
            </a:r>
            <a:r>
              <a:rPr lang="en-US" sz="2000" dirty="0" smtClean="0">
                <a:solidFill>
                  <a:srgbClr val="FF0000"/>
                </a:solidFill>
              </a:rPr>
              <a:t>!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Picture 3" descr="Biocomplexity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redblackblock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5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Picture 608"/>
          <p:cNvPicPr/>
          <p:nvPr/>
        </p:nvPicPr>
        <p:blipFill>
          <a:blip r:embed="rId2"/>
          <a:stretch/>
        </p:blipFill>
        <p:spPr>
          <a:xfrm>
            <a:off x="2637554" y="821637"/>
            <a:ext cx="5864206" cy="5980132"/>
          </a:xfrm>
          <a:prstGeom prst="rect">
            <a:avLst/>
          </a:prstGeom>
          <a:ln w="36720">
            <a:noFill/>
          </a:ln>
        </p:spPr>
      </p:pic>
      <p:pic>
        <p:nvPicPr>
          <p:cNvPr id="610" name="Picture 609"/>
          <p:cNvPicPr/>
          <p:nvPr/>
        </p:nvPicPr>
        <p:blipFill>
          <a:blip r:embed="rId3"/>
          <a:stretch/>
        </p:blipFill>
        <p:spPr>
          <a:xfrm rot="16200000">
            <a:off x="-1077945" y="2571624"/>
            <a:ext cx="4976640" cy="1990656"/>
          </a:xfrm>
          <a:prstGeom prst="rect">
            <a:avLst/>
          </a:prstGeom>
          <a:ln w="36720">
            <a:noFill/>
          </a:ln>
        </p:spPr>
      </p:pic>
      <p:sp>
        <p:nvSpPr>
          <p:cNvPr id="611" name="TextShape 1"/>
          <p:cNvSpPr txBox="1"/>
          <p:nvPr/>
        </p:nvSpPr>
        <p:spPr>
          <a:xfrm>
            <a:off x="1" y="0"/>
            <a:ext cx="9144000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Dominant Factors for Variation in APAP-GSH</a:t>
            </a:r>
            <a:r>
              <a:rPr lang="en-US" sz="28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
</a:t>
            </a:r>
            <a:r>
              <a:rPr lang="en-US" sz="3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 Medial and Extremal Populations  </a:t>
            </a:r>
            <a:endParaRPr lang="en-US" sz="40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612" name="CustomShape 2"/>
          <p:cNvSpPr/>
          <p:nvPr/>
        </p:nvSpPr>
        <p:spPr>
          <a:xfrm>
            <a:off x="334389" y="1568459"/>
            <a:ext cx="2115072" cy="373248"/>
          </a:xfrm>
          <a:prstGeom prst="rect">
            <a:avLst/>
          </a:prstGeom>
          <a:solidFill>
            <a:srgbClr val="FF33FF">
              <a:alpha val="20000"/>
            </a:srgbClr>
          </a:solidFill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Line 3"/>
          <p:cNvSpPr/>
          <p:nvPr/>
        </p:nvSpPr>
        <p:spPr>
          <a:xfrm flipH="1" flipV="1">
            <a:off x="2449461" y="1742184"/>
            <a:ext cx="188093" cy="165888"/>
          </a:xfrm>
          <a:prstGeom prst="line">
            <a:avLst/>
          </a:prstGeom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" name="CustomShape 4"/>
          <p:cNvSpPr/>
          <p:nvPr/>
        </p:nvSpPr>
        <p:spPr>
          <a:xfrm>
            <a:off x="334389" y="3397146"/>
            <a:ext cx="2115072" cy="373248"/>
          </a:xfrm>
          <a:prstGeom prst="rect">
            <a:avLst/>
          </a:prstGeom>
          <a:solidFill>
            <a:srgbClr val="FF33FF">
              <a:alpha val="20000"/>
            </a:srgbClr>
          </a:solidFill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Line 5"/>
          <p:cNvSpPr/>
          <p:nvPr/>
        </p:nvSpPr>
        <p:spPr>
          <a:xfrm flipH="1">
            <a:off x="2449787" y="3570871"/>
            <a:ext cx="187767" cy="0"/>
          </a:xfrm>
          <a:prstGeom prst="line">
            <a:avLst/>
          </a:prstGeom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6"/>
          <p:cNvSpPr/>
          <p:nvPr/>
        </p:nvSpPr>
        <p:spPr>
          <a:xfrm>
            <a:off x="334389" y="5193177"/>
            <a:ext cx="2115072" cy="373248"/>
          </a:xfrm>
          <a:prstGeom prst="rect">
            <a:avLst/>
          </a:prstGeom>
          <a:solidFill>
            <a:srgbClr val="FF33FF">
              <a:alpha val="20000"/>
            </a:srgbClr>
          </a:solidFill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Line 7"/>
          <p:cNvSpPr/>
          <p:nvPr/>
        </p:nvSpPr>
        <p:spPr>
          <a:xfrm flipH="1">
            <a:off x="2449461" y="5142889"/>
            <a:ext cx="188093" cy="224014"/>
          </a:xfrm>
          <a:prstGeom prst="line">
            <a:avLst/>
          </a:prstGeom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8" name="CustomShape 8"/>
          <p:cNvSpPr/>
          <p:nvPr/>
        </p:nvSpPr>
        <p:spPr>
          <a:xfrm>
            <a:off x="580608" y="5871751"/>
            <a:ext cx="1658880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</a:t>
            </a:r>
          </a:p>
        </p:txBody>
      </p:sp>
      <p:sp>
        <p:nvSpPr>
          <p:cNvPr id="619" name="CustomShape 9"/>
          <p:cNvSpPr/>
          <p:nvPr/>
        </p:nvSpPr>
        <p:spPr>
          <a:xfrm>
            <a:off x="2670209" y="5127867"/>
            <a:ext cx="926426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CustomShape 10"/>
          <p:cNvSpPr/>
          <p:nvPr/>
        </p:nvSpPr>
        <p:spPr>
          <a:xfrm>
            <a:off x="2670209" y="3527766"/>
            <a:ext cx="926426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11"/>
          <p:cNvSpPr/>
          <p:nvPr/>
        </p:nvSpPr>
        <p:spPr>
          <a:xfrm>
            <a:off x="2670209" y="1992976"/>
            <a:ext cx="926426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TextShape 12"/>
          <p:cNvSpPr txBox="1"/>
          <p:nvPr/>
        </p:nvSpPr>
        <p:spPr>
          <a:xfrm>
            <a:off x="1269304" y="1027037"/>
            <a:ext cx="6960295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APAP-GSH: max cumulative amount of APAP-GSH in any hepatocyte</a:t>
            </a:r>
          </a:p>
        </p:txBody>
      </p:sp>
      <p:pic>
        <p:nvPicPr>
          <p:cNvPr id="16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71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extShape 1"/>
          <p:cNvSpPr txBox="1"/>
          <p:nvPr/>
        </p:nvSpPr>
        <p:spPr>
          <a:xfrm>
            <a:off x="11284" y="12443"/>
            <a:ext cx="9110814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Dominant Factors for Variation in APAP-GSH</a:t>
            </a:r>
            <a:r>
              <a:rPr lang="en-US" sz="28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
</a:t>
            </a:r>
            <a:r>
              <a:rPr lang="en-US" sz="3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 Medial and Extremal Populations  </a:t>
            </a:r>
            <a:endParaRPr lang="en-US" sz="40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24" name="Picture 62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571680" y="2262380"/>
            <a:ext cx="7550418" cy="3401315"/>
          </a:xfrm>
          <a:prstGeom prst="rect">
            <a:avLst/>
          </a:prstGeom>
          <a:ln w="36720">
            <a:noFill/>
          </a:ln>
        </p:spPr>
      </p:pic>
      <p:sp>
        <p:nvSpPr>
          <p:cNvPr id="625" name="TextShape 2"/>
          <p:cNvSpPr txBox="1"/>
          <p:nvPr/>
        </p:nvSpPr>
        <p:spPr>
          <a:xfrm>
            <a:off x="7831568" y="1644545"/>
            <a:ext cx="1290530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Body weight</a:t>
            </a:r>
          </a:p>
        </p:txBody>
      </p:sp>
      <p:sp>
        <p:nvSpPr>
          <p:cNvPr id="626" name="TextShape 3"/>
          <p:cNvSpPr txBox="1"/>
          <p:nvPr/>
        </p:nvSpPr>
        <p:spPr>
          <a:xfrm>
            <a:off x="3804249" y="1666098"/>
            <a:ext cx="1578222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metabolic rate </a:t>
            </a:r>
            <a:endParaRPr lang="en-US" sz="1633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7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form NAPQI</a:t>
            </a:r>
            <a:endParaRPr lang="en-US" sz="1633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TextShape 4"/>
          <p:cNvSpPr txBox="1"/>
          <p:nvPr/>
        </p:nvSpPr>
        <p:spPr>
          <a:xfrm>
            <a:off x="1268978" y="1157658"/>
            <a:ext cx="7113021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APAP-GSH: max cumulative amount of APAP-GSH in any hepatocyte</a:t>
            </a:r>
          </a:p>
        </p:txBody>
      </p:sp>
      <p:sp>
        <p:nvSpPr>
          <p:cNvPr id="628" name="TextShape 5"/>
          <p:cNvSpPr txBox="1"/>
          <p:nvPr/>
        </p:nvSpPr>
        <p:spPr>
          <a:xfrm>
            <a:off x="5594039" y="1686996"/>
            <a:ext cx="2025961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Half-saturating concentration</a:t>
            </a:r>
            <a:endParaRPr lang="en-US" sz="1633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7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form NAPQI</a:t>
            </a:r>
            <a:endParaRPr lang="en-US" sz="1633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TextShape 6"/>
          <p:cNvSpPr txBox="1"/>
          <p:nvPr/>
        </p:nvSpPr>
        <p:spPr>
          <a:xfrm>
            <a:off x="1904682" y="1644545"/>
            <a:ext cx="1793783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uptake rate of APAP </a:t>
            </a:r>
            <a:endParaRPr lang="en-US" sz="1633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7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</a:t>
            </a:r>
            <a:r>
              <a:rPr lang="en-US" sz="127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hepatocyte</a:t>
            </a:r>
            <a:endParaRPr lang="en-US" sz="1633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Shape 6"/>
          <p:cNvSpPr txBox="1"/>
          <p:nvPr/>
        </p:nvSpPr>
        <p:spPr>
          <a:xfrm>
            <a:off x="33779" y="2613771"/>
            <a:ext cx="2005351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b="1" spc="-1" dirty="0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Susceptible</a:t>
            </a:r>
            <a:endParaRPr lang="en-US" sz="1633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Shape 6"/>
          <p:cNvSpPr txBox="1"/>
          <p:nvPr/>
        </p:nvSpPr>
        <p:spPr>
          <a:xfrm>
            <a:off x="33779" y="3718820"/>
            <a:ext cx="1642622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Susceptible</a:t>
            </a:r>
            <a:endParaRPr lang="en-US" sz="1633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Shape 6"/>
          <p:cNvSpPr txBox="1"/>
          <p:nvPr/>
        </p:nvSpPr>
        <p:spPr>
          <a:xfrm>
            <a:off x="11284" y="4516448"/>
            <a:ext cx="2005351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b="1" spc="-1" dirty="0" smtClean="0">
                <a:solidFill>
                  <a:srgbClr val="006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Least Susceptible</a:t>
            </a:r>
            <a:endParaRPr lang="en-US" sz="1633" b="1" spc="-1" dirty="0">
              <a:solidFill>
                <a:srgbClr val="0063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57200" y="5769335"/>
            <a:ext cx="91847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2734" lvl="1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Serum-level: body weight, hematocrit, protein binding in plasma</a:t>
            </a:r>
          </a:p>
          <a:p>
            <a:pPr marL="832734" lvl="1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Cell-level: CYP450 levels and isoforms, hepatocyte transporter for APAP uptake, body weight</a:t>
            </a:r>
            <a:endParaRPr lang="en-US" sz="24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2667000" y="2743200"/>
            <a:ext cx="457200" cy="186841"/>
          </a:xfrm>
          <a:prstGeom prst="rightArrow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556627" y="2737176"/>
            <a:ext cx="457200" cy="186841"/>
          </a:xfrm>
          <a:prstGeom prst="rightArrow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flipH="1">
            <a:off x="5791200" y="2735171"/>
            <a:ext cx="457200" cy="186841"/>
          </a:xfrm>
          <a:prstGeom prst="rightArrow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flipH="1">
            <a:off x="7786301" y="2730829"/>
            <a:ext cx="457200" cy="186841"/>
          </a:xfrm>
          <a:prstGeom prst="rightArrow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148287" y="4423027"/>
            <a:ext cx="457200" cy="186841"/>
          </a:xfrm>
          <a:prstGeom prst="rightArrow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3906582" y="4423026"/>
            <a:ext cx="457200" cy="186841"/>
          </a:xfrm>
          <a:prstGeom prst="rightArrow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6378419" y="4429720"/>
            <a:ext cx="457200" cy="186841"/>
          </a:xfrm>
          <a:prstGeom prst="rightArrow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399" y="4423025"/>
            <a:ext cx="457200" cy="186841"/>
          </a:xfrm>
          <a:prstGeom prst="rightArrow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15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extShape 1"/>
          <p:cNvSpPr txBox="1"/>
          <p:nvPr/>
        </p:nvSpPr>
        <p:spPr>
          <a:xfrm>
            <a:off x="0" y="12117"/>
            <a:ext cx="8153401" cy="8049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Complications in </a:t>
            </a:r>
            <a:r>
              <a:rPr lang="en-US" sz="2400" b="1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Microdosimetry</a:t>
            </a:r>
            <a:r>
              <a:rPr lang="en-US" sz="24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—Heterogeneous Flow </a:t>
            </a:r>
            <a:r>
              <a:rPr lang="en-US" sz="24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Velocities in </a:t>
            </a:r>
            <a:r>
              <a:rPr lang="en-US" sz="24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Mouse Liver Sinusoid Networks</a:t>
            </a: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r="15214"/>
          <a:stretch/>
        </p:blipFill>
        <p:spPr>
          <a:xfrm>
            <a:off x="7617721" y="39612"/>
            <a:ext cx="1273941" cy="17615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790425" y="320876"/>
            <a:ext cx="381000" cy="800947"/>
            <a:chOff x="8777550" y="504892"/>
            <a:chExt cx="381000" cy="80094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l="79715" t="46473" r="-5072" b="36224"/>
            <a:stretch/>
          </p:blipFill>
          <p:spPr>
            <a:xfrm>
              <a:off x="8777550" y="504892"/>
              <a:ext cx="381000" cy="30480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79715" t="46473" r="-5072" b="36224"/>
            <a:stretch/>
          </p:blipFill>
          <p:spPr>
            <a:xfrm>
              <a:off x="8777550" y="741202"/>
              <a:ext cx="381000" cy="30480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l="79715" t="46473" r="-5072" b="36224"/>
            <a:stretch/>
          </p:blipFill>
          <p:spPr>
            <a:xfrm>
              <a:off x="8777550" y="1001038"/>
              <a:ext cx="381000" cy="304801"/>
            </a:xfrm>
            <a:prstGeom prst="rect">
              <a:avLst/>
            </a:prstGeom>
          </p:spPr>
        </p:pic>
      </p:grpSp>
      <p:sp>
        <p:nvSpPr>
          <p:cNvPr id="13" name="TextShape 3"/>
          <p:cNvSpPr txBox="1"/>
          <p:nvPr/>
        </p:nvSpPr>
        <p:spPr>
          <a:xfrm>
            <a:off x="593053" y="6184260"/>
            <a:ext cx="7712748" cy="636433"/>
          </a:xfrm>
          <a:prstGeom prst="rect">
            <a:avLst/>
          </a:prstGeom>
          <a:noFill/>
          <a:ln w="36720">
            <a:noFill/>
          </a:ln>
        </p:spPr>
        <p:txBody>
          <a:bodyPr wrap="square" lIns="81638" tIns="40819" rIns="81638" bIns="40819">
            <a:spAutoFit/>
          </a:bodyPr>
          <a:lstStyle/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Blood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flow in mouse liver sinusoid networks following IV injection of 500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kD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fluorescent dextran using 3D time-lapse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intravital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microscopy by Dr.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Kenn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Dunn 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Liver blood flow intravital July 20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" y="1002416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7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extShape 1"/>
          <p:cNvSpPr txBox="1"/>
          <p:nvPr/>
        </p:nvSpPr>
        <p:spPr>
          <a:xfrm>
            <a:off x="0" y="12117"/>
            <a:ext cx="8153401" cy="8049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Complications in </a:t>
            </a:r>
            <a:r>
              <a:rPr lang="en-US" sz="2400" b="1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Microdosimetry</a:t>
            </a:r>
            <a:r>
              <a:rPr lang="en-US" sz="24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—Heterogeneous Flow </a:t>
            </a:r>
            <a:r>
              <a:rPr lang="en-US" sz="24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Velocities in </a:t>
            </a:r>
            <a:r>
              <a:rPr lang="en-US" sz="24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</a:rPr>
              <a:t>Mouse Liver Sinusoid Networks</a:t>
            </a:r>
          </a:p>
        </p:txBody>
      </p:sp>
      <p:pic>
        <p:nvPicPr>
          <p:cNvPr id="653" name="Picture 652"/>
          <p:cNvPicPr/>
          <p:nvPr/>
        </p:nvPicPr>
        <p:blipFill>
          <a:blip r:embed="rId2"/>
          <a:stretch/>
        </p:blipFill>
        <p:spPr>
          <a:xfrm>
            <a:off x="387290" y="1078632"/>
            <a:ext cx="6540167" cy="5105628"/>
          </a:xfrm>
          <a:prstGeom prst="rect">
            <a:avLst/>
          </a:prstGeom>
          <a:ln w="36720">
            <a:noFill/>
          </a:ln>
        </p:spPr>
      </p:pic>
      <p:sp>
        <p:nvSpPr>
          <p:cNvPr id="654" name="TextShape 2"/>
          <p:cNvSpPr txBox="1"/>
          <p:nvPr/>
        </p:nvSpPr>
        <p:spPr>
          <a:xfrm>
            <a:off x="7133184" y="1905000"/>
            <a:ext cx="1907712" cy="371513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Segmentation and </a:t>
            </a:r>
            <a:r>
              <a:rPr lang="en-US" sz="1633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Skeletonization</a:t>
            </a:r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by Dr. </a:t>
            </a:r>
            <a:r>
              <a:rPr lang="en-US" sz="1633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Clendenon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Kymographs and spatial maps created in Python </a:t>
            </a:r>
            <a:r>
              <a:rPr lang="en-US" sz="163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script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Slope detection from kymographs using Directionality plugin in </a:t>
            </a:r>
            <a:r>
              <a:rPr lang="en-US" sz="163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ImageJ 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15214"/>
          <a:stretch/>
        </p:blipFill>
        <p:spPr>
          <a:xfrm>
            <a:off x="7617721" y="39612"/>
            <a:ext cx="1273941" cy="17615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790425" y="320876"/>
            <a:ext cx="381000" cy="800947"/>
            <a:chOff x="8777550" y="504892"/>
            <a:chExt cx="381000" cy="80094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79715" t="46473" r="-5072" b="36224"/>
            <a:stretch/>
          </p:blipFill>
          <p:spPr>
            <a:xfrm>
              <a:off x="8777550" y="504892"/>
              <a:ext cx="381000" cy="30480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9715" t="46473" r="-5072" b="36224"/>
            <a:stretch/>
          </p:blipFill>
          <p:spPr>
            <a:xfrm>
              <a:off x="8777550" y="741202"/>
              <a:ext cx="381000" cy="30480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79715" t="46473" r="-5072" b="36224"/>
            <a:stretch/>
          </p:blipFill>
          <p:spPr>
            <a:xfrm>
              <a:off x="8777550" y="1001038"/>
              <a:ext cx="381000" cy="304801"/>
            </a:xfrm>
            <a:prstGeom prst="rect">
              <a:avLst/>
            </a:prstGeom>
          </p:spPr>
        </p:pic>
      </p:grpSp>
      <p:sp>
        <p:nvSpPr>
          <p:cNvPr id="13" name="TextShape 3"/>
          <p:cNvSpPr txBox="1"/>
          <p:nvPr/>
        </p:nvSpPr>
        <p:spPr>
          <a:xfrm>
            <a:off x="593053" y="6184260"/>
            <a:ext cx="7712748" cy="636433"/>
          </a:xfrm>
          <a:prstGeom prst="rect">
            <a:avLst/>
          </a:prstGeom>
          <a:noFill/>
          <a:ln w="36720">
            <a:noFill/>
          </a:ln>
        </p:spPr>
        <p:txBody>
          <a:bodyPr wrap="square" lIns="81638" tIns="40819" rIns="81638" bIns="40819">
            <a:spAutoFit/>
          </a:bodyPr>
          <a:lstStyle/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Blood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flow in mouse liver sinusoid networks following IV injection of 500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kD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fluorescent dextran using 3D time-lapse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intravital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microscopy by Dr.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Kenn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Dunn 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4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Picture 660"/>
          <p:cNvPicPr/>
          <p:nvPr/>
        </p:nvPicPr>
        <p:blipFill>
          <a:blip r:embed="rId2"/>
          <a:srcRect b="66907"/>
          <a:stretch/>
        </p:blipFill>
        <p:spPr>
          <a:xfrm>
            <a:off x="377820" y="950951"/>
            <a:ext cx="8216354" cy="2570937"/>
          </a:xfrm>
          <a:prstGeom prst="rect">
            <a:avLst/>
          </a:prstGeom>
          <a:ln w="36720">
            <a:noFill/>
          </a:ln>
        </p:spPr>
      </p:pic>
      <p:sp>
        <p:nvSpPr>
          <p:cNvPr id="662" name="TextShape 1"/>
          <p:cNvSpPr txBox="1"/>
          <p:nvPr/>
        </p:nvSpPr>
        <p:spPr>
          <a:xfrm>
            <a:off x="-76200" y="12443"/>
            <a:ext cx="7848600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Effect of Flow </a:t>
            </a:r>
            <a:r>
              <a:rPr lang="en-US" sz="32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and</a:t>
            </a:r>
            <a:r>
              <a:rPr lang="en-US" sz="32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Transport on Exposure to Blood-borne compounds</a:t>
            </a:r>
            <a:endParaRPr lang="en-US" sz="32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3" name="TextShape 2"/>
          <p:cNvSpPr txBox="1"/>
          <p:nvPr/>
        </p:nvSpPr>
        <p:spPr>
          <a:xfrm>
            <a:off x="97966" y="4052208"/>
            <a:ext cx="5376339" cy="1007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91867" indent="-2939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Hagen-Poiseuille equation applies to calculate blood flow rate in a sinusoid segment</a:t>
            </a:r>
            <a:r>
              <a:rPr lang="en-US" sz="2177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867" indent="-2939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4" name="Formula 3"/>
              <p:cNvSpPr txBox="1"/>
              <p:nvPr/>
            </p:nvSpPr>
            <p:spPr>
              <a:xfrm>
                <a:off x="591058" y="4751680"/>
                <a:ext cx="2073600" cy="713188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6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33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1633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1633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6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633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sz="16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16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633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sz="1633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sz="16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633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sz="1633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sz="16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num>
                        <m:den>
                          <m:r>
                            <a:rPr sz="1633">
                              <a:latin typeface="Cambria Math" panose="02040503050406030204" pitchFamily="18" charset="0"/>
                            </a:rPr>
                            <m:t>128</m:t>
                          </m:r>
                          <m:sSub>
                            <m:sSubPr>
                              <m:ctrlPr>
                                <a:rPr sz="16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sz="16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sz="1633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1633"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665" name="Picture 664"/>
          <p:cNvPicPr/>
          <p:nvPr/>
        </p:nvPicPr>
        <p:blipFill>
          <a:blip r:embed="rId3"/>
          <a:stretch/>
        </p:blipFill>
        <p:spPr>
          <a:xfrm>
            <a:off x="5806080" y="4326837"/>
            <a:ext cx="2543834" cy="1846647"/>
          </a:xfrm>
          <a:prstGeom prst="rect">
            <a:avLst/>
          </a:prstGeom>
          <a:ln w="36720">
            <a:noFill/>
          </a:ln>
        </p:spPr>
      </p:pic>
      <p:sp>
        <p:nvSpPr>
          <p:cNvPr id="666" name="TextShape 4"/>
          <p:cNvSpPr txBox="1"/>
          <p:nvPr/>
        </p:nvSpPr>
        <p:spPr>
          <a:xfrm>
            <a:off x="5823714" y="4079638"/>
            <a:ext cx="2654208" cy="46598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Fåhræus–Lindqvist effect in </a:t>
            </a:r>
            <a:r>
              <a:rPr lang="en-US" sz="136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vivo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TextShape 5"/>
          <p:cNvSpPr txBox="1"/>
          <p:nvPr/>
        </p:nvSpPr>
        <p:spPr>
          <a:xfrm>
            <a:off x="5794978" y="6141155"/>
            <a:ext cx="2743030" cy="23675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Pries </a:t>
            </a:r>
            <a:r>
              <a:rPr lang="en-US" sz="1089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al.,</a:t>
            </a:r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089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Circulation research</a:t>
            </a:r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(1994)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TextShape 6"/>
          <p:cNvSpPr txBox="1"/>
          <p:nvPr/>
        </p:nvSpPr>
        <p:spPr>
          <a:xfrm>
            <a:off x="97966" y="5587325"/>
            <a:ext cx="5376339" cy="1007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91867" indent="-2939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14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Conservation of flow rate at sinusoid junctions (Kirchhoff’s law)</a:t>
            </a: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867" indent="-2939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90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9" name="TextShape 7"/>
          <p:cNvSpPr txBox="1"/>
          <p:nvPr/>
        </p:nvSpPr>
        <p:spPr>
          <a:xfrm>
            <a:off x="248832" y="3667204"/>
            <a:ext cx="8626176" cy="44182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(A) a portion of mouse liver sinusoid network rendered by Dr. Clendenon; (B) (C) virtual liver lobule in CompuCell3D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TextShape 8"/>
          <p:cNvSpPr txBox="1"/>
          <p:nvPr/>
        </p:nvSpPr>
        <p:spPr>
          <a:xfrm>
            <a:off x="6128060" y="3421964"/>
            <a:ext cx="784702" cy="26320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726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Sinusoid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TextShape 9"/>
          <p:cNvSpPr txBox="1"/>
          <p:nvPr/>
        </p:nvSpPr>
        <p:spPr>
          <a:xfrm>
            <a:off x="6587518" y="3421964"/>
            <a:ext cx="784702" cy="26320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726" spc="-1">
                <a:solidFill>
                  <a:srgbClr val="00CC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Hepatocytes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TextShape 10"/>
          <p:cNvSpPr txBox="1"/>
          <p:nvPr/>
        </p:nvSpPr>
        <p:spPr>
          <a:xfrm>
            <a:off x="7208291" y="3421964"/>
            <a:ext cx="784702" cy="289651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726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Portal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726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Triads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TextShape 11"/>
          <p:cNvSpPr txBox="1"/>
          <p:nvPr/>
        </p:nvSpPr>
        <p:spPr>
          <a:xfrm>
            <a:off x="7632808" y="3421964"/>
            <a:ext cx="784702" cy="289651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726" spc="-1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726" spc="-1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Vein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TextShape 12"/>
          <p:cNvSpPr txBox="1"/>
          <p:nvPr/>
        </p:nvSpPr>
        <p:spPr>
          <a:xfrm>
            <a:off x="2985984" y="4828746"/>
            <a:ext cx="2405376" cy="646245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(Assuming the same sinusoid diameter and hematocrit in the network)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CustomShape 13"/>
          <p:cNvSpPr/>
          <p:nvPr/>
        </p:nvSpPr>
        <p:spPr>
          <a:xfrm>
            <a:off x="5723136" y="4052207"/>
            <a:ext cx="2820096" cy="2334841"/>
          </a:xfrm>
          <a:prstGeom prst="rect">
            <a:avLst/>
          </a:prstGeom>
          <a:noFill/>
          <a:ln w="18360">
            <a:solidFill>
              <a:srgbClr val="B2B2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r="15214"/>
          <a:stretch/>
        </p:blipFill>
        <p:spPr>
          <a:xfrm>
            <a:off x="7632808" y="56471"/>
            <a:ext cx="1273941" cy="176153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805512" y="337735"/>
            <a:ext cx="381000" cy="1048991"/>
            <a:chOff x="8777550" y="504892"/>
            <a:chExt cx="381000" cy="104899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/>
            <a:srcRect l="79715" t="46473" r="-5072" b="36224"/>
            <a:stretch/>
          </p:blipFill>
          <p:spPr>
            <a:xfrm>
              <a:off x="8777550" y="504892"/>
              <a:ext cx="381000" cy="30480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/>
            <a:srcRect l="79715" t="46473" r="-5072" b="36224"/>
            <a:stretch/>
          </p:blipFill>
          <p:spPr>
            <a:xfrm>
              <a:off x="8777550" y="741202"/>
              <a:ext cx="381000" cy="30480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79715" t="46473" r="-5072" b="36224"/>
            <a:stretch/>
          </p:blipFill>
          <p:spPr>
            <a:xfrm>
              <a:off x="8777550" y="1001038"/>
              <a:ext cx="381000" cy="30480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/>
            <a:srcRect l="79715" t="46473" r="-5072" b="36224"/>
            <a:stretch/>
          </p:blipFill>
          <p:spPr>
            <a:xfrm>
              <a:off x="8777550" y="1249082"/>
              <a:ext cx="381000" cy="304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382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TextShape 1"/>
          <p:cNvSpPr txBox="1"/>
          <p:nvPr/>
        </p:nvSpPr>
        <p:spPr>
          <a:xfrm>
            <a:off x="457173" y="12443"/>
            <a:ext cx="7848628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Calculated Flow Velocities</a:t>
            </a:r>
          </a:p>
        </p:txBody>
      </p:sp>
      <p:pic>
        <p:nvPicPr>
          <p:cNvPr id="677" name="Picture 676"/>
          <p:cNvPicPr/>
          <p:nvPr/>
        </p:nvPicPr>
        <p:blipFill>
          <a:blip r:embed="rId2"/>
          <a:stretch/>
        </p:blipFill>
        <p:spPr>
          <a:xfrm>
            <a:off x="292640" y="1616124"/>
            <a:ext cx="8731652" cy="4734339"/>
          </a:xfrm>
          <a:prstGeom prst="rect">
            <a:avLst/>
          </a:prstGeom>
          <a:ln w="36720">
            <a:noFill/>
          </a:ln>
        </p:spPr>
      </p:pic>
      <p:pic>
        <p:nvPicPr>
          <p:cNvPr id="4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r="15214"/>
          <a:stretch/>
        </p:blipFill>
        <p:spPr>
          <a:xfrm>
            <a:off x="7632808" y="56471"/>
            <a:ext cx="1273941" cy="176153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805512" y="337735"/>
            <a:ext cx="381000" cy="1048991"/>
            <a:chOff x="8777550" y="504892"/>
            <a:chExt cx="381000" cy="104899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79715" t="46473" r="-5072" b="36224"/>
            <a:stretch/>
          </p:blipFill>
          <p:spPr>
            <a:xfrm>
              <a:off x="8777550" y="504892"/>
              <a:ext cx="381000" cy="304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79715" t="46473" r="-5072" b="36224"/>
            <a:stretch/>
          </p:blipFill>
          <p:spPr>
            <a:xfrm>
              <a:off x="8777550" y="741202"/>
              <a:ext cx="381000" cy="30480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l="79715" t="46473" r="-5072" b="36224"/>
            <a:stretch/>
          </p:blipFill>
          <p:spPr>
            <a:xfrm>
              <a:off x="8777550" y="1001038"/>
              <a:ext cx="381000" cy="30480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/>
            <a:srcRect l="79715" t="46473" r="-5072" b="36224"/>
            <a:stretch/>
          </p:blipFill>
          <p:spPr>
            <a:xfrm>
              <a:off x="8777550" y="1249082"/>
              <a:ext cx="381000" cy="304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22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extShape 1"/>
          <p:cNvSpPr txBox="1"/>
          <p:nvPr/>
        </p:nvSpPr>
        <p:spPr>
          <a:xfrm>
            <a:off x="0" y="12443"/>
            <a:ext cx="7924800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Calculated </a:t>
            </a:r>
            <a:r>
              <a:rPr lang="en-US" sz="36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Xenobiotic </a:t>
            </a:r>
            <a:r>
              <a:rPr lang="en-US" sz="3600" b="1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Microdosimetry</a:t>
            </a:r>
            <a:r>
              <a:rPr lang="en-US" sz="40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
</a:t>
            </a:r>
            <a:r>
              <a:rPr lang="en-US" sz="3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 </a:t>
            </a:r>
            <a:r>
              <a:rPr lang="en-US" sz="32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Virtual </a:t>
            </a:r>
            <a:r>
              <a:rPr lang="en-US" sz="32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Mouse Liver Lobule</a:t>
            </a:r>
            <a:endParaRPr lang="en-US" sz="40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79" name="Picture 678"/>
          <p:cNvPicPr/>
          <p:nvPr/>
        </p:nvPicPr>
        <p:blipFill>
          <a:blip r:embed="rId2"/>
          <a:srcRect t="37208"/>
          <a:stretch/>
        </p:blipFill>
        <p:spPr>
          <a:xfrm>
            <a:off x="613450" y="1886391"/>
            <a:ext cx="7936826" cy="4713440"/>
          </a:xfrm>
          <a:prstGeom prst="rect">
            <a:avLst/>
          </a:prstGeom>
          <a:ln w="36720">
            <a:noFill/>
          </a:ln>
        </p:spPr>
      </p:pic>
      <p:pic>
        <p:nvPicPr>
          <p:cNvPr id="4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632808" y="56471"/>
            <a:ext cx="1511192" cy="1761530"/>
            <a:chOff x="7632808" y="56471"/>
            <a:chExt cx="1511192" cy="17615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r="15214"/>
            <a:stretch/>
          </p:blipFill>
          <p:spPr>
            <a:xfrm>
              <a:off x="7632808" y="56471"/>
              <a:ext cx="1273941" cy="1761530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8763000" y="337735"/>
              <a:ext cx="381000" cy="1252070"/>
              <a:chOff x="8763000" y="337735"/>
              <a:chExt cx="381000" cy="125207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763000" y="337735"/>
                <a:ext cx="381000" cy="1048991"/>
                <a:chOff x="8777550" y="504892"/>
                <a:chExt cx="381000" cy="1048991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9715" t="46473" r="-5072" b="36224"/>
                <a:stretch/>
              </p:blipFill>
              <p:spPr>
                <a:xfrm>
                  <a:off x="8777550" y="504892"/>
                  <a:ext cx="381000" cy="304801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9715" t="46473" r="-5072" b="36224"/>
                <a:stretch/>
              </p:blipFill>
              <p:spPr>
                <a:xfrm>
                  <a:off x="8777550" y="741202"/>
                  <a:ext cx="381000" cy="304801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9715" t="46473" r="-5072" b="36224"/>
                <a:stretch/>
              </p:blipFill>
              <p:spPr>
                <a:xfrm>
                  <a:off x="8777550" y="1001038"/>
                  <a:ext cx="381000" cy="304801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9715" t="46473" r="-5072" b="36224"/>
                <a:stretch/>
              </p:blipFill>
              <p:spPr>
                <a:xfrm>
                  <a:off x="8777550" y="1249082"/>
                  <a:ext cx="381000" cy="304801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79715" t="46473" r="-5072" b="36224"/>
              <a:stretch/>
            </p:blipFill>
            <p:spPr>
              <a:xfrm>
                <a:off x="8763000" y="1285004"/>
                <a:ext cx="381000" cy="3048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151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"/>
          <p:cNvSpPr txBox="1"/>
          <p:nvPr/>
        </p:nvSpPr>
        <p:spPr>
          <a:xfrm>
            <a:off x="0" y="82353"/>
            <a:ext cx="7632808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8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Spatial Variation of Hepatic </a:t>
            </a:r>
            <a:r>
              <a:rPr lang="en-US" sz="28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Exposure to </a:t>
            </a:r>
            <a:r>
              <a:rPr lang="en-US" sz="28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Xenobiotics</a:t>
            </a:r>
            <a:endParaRPr lang="en-US" sz="36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635457" y="1279768"/>
            <a:ext cx="6220322" cy="4500892"/>
            <a:chOff x="3012808" y="553100"/>
            <a:chExt cx="6220322" cy="4500892"/>
          </a:xfrm>
        </p:grpSpPr>
        <p:sp>
          <p:nvSpPr>
            <p:cNvPr id="4" name="TextShape 5"/>
            <p:cNvSpPr txBox="1"/>
            <p:nvPr/>
          </p:nvSpPr>
          <p:spPr>
            <a:xfrm rot="16194600">
              <a:off x="1767415" y="3326107"/>
              <a:ext cx="2942553" cy="451767"/>
            </a:xfrm>
            <a:prstGeom prst="rect">
              <a:avLst/>
            </a:prstGeom>
            <a:noFill/>
            <a:ln w="36720">
              <a:noFill/>
            </a:ln>
          </p:spPr>
          <p:txBody>
            <a:bodyPr lIns="81638" tIns="40819" rIns="81638" bIns="40819">
              <a:spAutoFit/>
            </a:bodyPr>
            <a:lstStyle/>
            <a:p>
              <a:pPr algn="ctr"/>
              <a:r>
                <a: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Active Transport</a:t>
              </a:r>
              <a:endPara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410130" y="553100"/>
              <a:ext cx="5823000" cy="4500892"/>
              <a:chOff x="3410130" y="553100"/>
              <a:chExt cx="5823000" cy="4500892"/>
            </a:xfrm>
          </p:grpSpPr>
          <p:sp>
            <p:nvSpPr>
              <p:cNvPr id="6" name="TextShape 7"/>
              <p:cNvSpPr txBox="1"/>
              <p:nvPr/>
            </p:nvSpPr>
            <p:spPr>
              <a:xfrm rot="16194600">
                <a:off x="2912042" y="2179295"/>
                <a:ext cx="1413640" cy="417463"/>
              </a:xfrm>
              <a:prstGeom prst="rect">
                <a:avLst/>
              </a:prstGeom>
              <a:noFill/>
              <a:ln w="36720">
                <a:noFill/>
              </a:ln>
            </p:spPr>
            <p:txBody>
              <a:bodyPr lIns="81638" tIns="40819" rIns="81638" bIns="40819">
                <a:spAutoFit/>
              </a:bodyPr>
              <a:lstStyle/>
              <a:p>
                <a:r>
                  <a:rPr lang="en-US" sz="2177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Weak</a:t>
                </a:r>
                <a:endParaRPr lang="en-US" sz="1633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3410130" y="553100"/>
                <a:ext cx="5823000" cy="4500892"/>
                <a:chOff x="3410130" y="553100"/>
                <a:chExt cx="5823000" cy="4500892"/>
              </a:xfrm>
            </p:grpSpPr>
            <p:sp>
              <p:nvSpPr>
                <p:cNvPr id="5" name="TextShape 6"/>
                <p:cNvSpPr txBox="1"/>
                <p:nvPr/>
              </p:nvSpPr>
              <p:spPr>
                <a:xfrm rot="16194600">
                  <a:off x="2912042" y="4138440"/>
                  <a:ext cx="1413640" cy="417463"/>
                </a:xfrm>
                <a:prstGeom prst="rect">
                  <a:avLst/>
                </a:prstGeom>
                <a:noFill/>
                <a:ln w="36720">
                  <a:noFill/>
                </a:ln>
              </p:spPr>
              <p:txBody>
                <a:bodyPr lIns="81638" tIns="40819" rIns="81638" bIns="40819">
                  <a:spAutoFit/>
                </a:bodyPr>
                <a:lstStyle/>
                <a:p>
                  <a:r>
                    <a:rPr lang="en-US" sz="2177" spc="-1" dirty="0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/>
                    </a:rPr>
                    <a:t>Strong</a:t>
                  </a:r>
                  <a:endParaRPr lang="en-US" sz="1633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endParaRPr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4838135" y="553100"/>
                  <a:ext cx="4394995" cy="749646"/>
                  <a:chOff x="4838135" y="553100"/>
                  <a:chExt cx="4394995" cy="749646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4838135" y="553100"/>
                    <a:ext cx="3754714" cy="749646"/>
                    <a:chOff x="4838135" y="553100"/>
                    <a:chExt cx="3754714" cy="749646"/>
                  </a:xfrm>
                </p:grpSpPr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4838135" y="553100"/>
                      <a:ext cx="3754714" cy="749646"/>
                      <a:chOff x="4838135" y="553100"/>
                      <a:chExt cx="3754714" cy="749646"/>
                    </a:xfrm>
                  </p:grpSpPr>
                  <p:sp>
                    <p:nvSpPr>
                      <p:cNvPr id="7" name="TextShape 1"/>
                      <p:cNvSpPr txBox="1"/>
                      <p:nvPr/>
                    </p:nvSpPr>
                    <p:spPr>
                      <a:xfrm>
                        <a:off x="5301866" y="553100"/>
                        <a:ext cx="3290983" cy="390212"/>
                      </a:xfrm>
                      <a:prstGeom prst="rect">
                        <a:avLst/>
                      </a:prstGeom>
                      <a:noFill/>
                      <a:ln w="36720">
                        <a:noFill/>
                      </a:ln>
                    </p:spPr>
                    <p:txBody>
                      <a:bodyPr lIns="81638" tIns="40819" rIns="81638" bIns="40819">
                        <a:spAutoFit/>
                      </a:bodyPr>
                      <a:lstStyle/>
                      <a:p>
                        <a:r>
                          <a:rPr lang="en-US" sz="2000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</a:rPr>
                          <a:t>Diffusive Transport</a:t>
                        </a:r>
                        <a:endParaRPr lang="en-US" sz="12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p:txBody>
                  </p:sp>
                  <p:sp>
                    <p:nvSpPr>
                      <p:cNvPr id="8" name="TextShape 2"/>
                      <p:cNvSpPr txBox="1"/>
                      <p:nvPr/>
                    </p:nvSpPr>
                    <p:spPr>
                      <a:xfrm>
                        <a:off x="4838135" y="943312"/>
                        <a:ext cx="979654" cy="359434"/>
                      </a:xfrm>
                      <a:prstGeom prst="rect">
                        <a:avLst/>
                      </a:prstGeom>
                      <a:noFill/>
                      <a:ln w="36720">
                        <a:noFill/>
                      </a:ln>
                    </p:spPr>
                    <p:txBody>
                      <a:bodyPr lIns="81638" tIns="40819" rIns="81638" bIns="40819">
                        <a:spAutoFit/>
                      </a:bodyPr>
                      <a:lstStyle/>
                      <a:p>
                        <a:r>
                          <a:rPr lang="en-US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</a:rPr>
                          <a:t>Weak</a:t>
                        </a:r>
                        <a:endParaRPr lang="en-US" sz="1633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p:txBody>
                  </p:sp>
                </p:grpSp>
                <p:sp>
                  <p:nvSpPr>
                    <p:cNvPr id="10" name="TextShape 4"/>
                    <p:cNvSpPr txBox="1"/>
                    <p:nvPr/>
                  </p:nvSpPr>
                  <p:spPr>
                    <a:xfrm>
                      <a:off x="5789223" y="943312"/>
                      <a:ext cx="1922733" cy="359434"/>
                    </a:xfrm>
                    <a:prstGeom prst="rect">
                      <a:avLst/>
                    </a:prstGeom>
                    <a:noFill/>
                    <a:ln w="36720">
                      <a:noFill/>
                    </a:ln>
                  </p:spPr>
                  <p:txBody>
                    <a:bodyPr lIns="81638" tIns="40819" rIns="81638" bIns="40819">
                      <a:spAutoFit/>
                    </a:bodyPr>
                    <a:lstStyle/>
                    <a:p>
                      <a:r>
                        <a:rPr lang="en-US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Moderate</a:t>
                      </a:r>
                      <a:endParaRPr lang="en-US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p:txBody>
                </p:sp>
              </p:grpSp>
              <p:sp>
                <p:nvSpPr>
                  <p:cNvPr id="9" name="TextShape 3"/>
                  <p:cNvSpPr txBox="1"/>
                  <p:nvPr/>
                </p:nvSpPr>
                <p:spPr>
                  <a:xfrm>
                    <a:off x="7310397" y="937893"/>
                    <a:ext cx="1922733" cy="359434"/>
                  </a:xfrm>
                  <a:prstGeom prst="rect">
                    <a:avLst/>
                  </a:prstGeom>
                  <a:noFill/>
                  <a:ln w="36720">
                    <a:noFill/>
                  </a:ln>
                </p:spPr>
                <p:txBody>
                  <a:bodyPr lIns="81638" tIns="40819" rIns="81638" bIns="40819">
                    <a:spAutoFit/>
                  </a:bodyPr>
                  <a:lstStyle/>
                  <a:p>
                    <a:r>
                      <a:rPr lang="en-US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rPr>
                      <a:t>Strong</a:t>
                    </a:r>
                    <a:endParaRPr lang="en-US" sz="1633" spc="-1" dirty="0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/>
                    </a:endParaRPr>
                  </a:p>
                </p:txBody>
              </p:sp>
            </p:grpSp>
          </p:grpSp>
        </p:grpSp>
      </p:grpSp>
      <p:sp>
        <p:nvSpPr>
          <p:cNvPr id="2" name="TextBox 1"/>
          <p:cNvSpPr txBox="1"/>
          <p:nvPr/>
        </p:nvSpPr>
        <p:spPr>
          <a:xfrm>
            <a:off x="45966" y="1617846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Regional variation of cell exposure to xenobiotic depends strongly on cell-level diffusive and active transport in more realistic geometries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12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7632808" y="56471"/>
            <a:ext cx="1511192" cy="1761530"/>
            <a:chOff x="7632808" y="56471"/>
            <a:chExt cx="1511192" cy="176153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/>
            <a:srcRect r="15214"/>
            <a:stretch/>
          </p:blipFill>
          <p:spPr>
            <a:xfrm>
              <a:off x="7632808" y="56471"/>
              <a:ext cx="1273941" cy="1761530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8763000" y="337735"/>
              <a:ext cx="381000" cy="1252070"/>
              <a:chOff x="8763000" y="337735"/>
              <a:chExt cx="381000" cy="125207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8763000" y="337735"/>
                <a:ext cx="381000" cy="1048991"/>
                <a:chOff x="8777550" y="504892"/>
                <a:chExt cx="381000" cy="1048991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79715" t="46473" r="-5072" b="36224"/>
                <a:stretch/>
              </p:blipFill>
              <p:spPr>
                <a:xfrm>
                  <a:off x="8777550" y="504892"/>
                  <a:ext cx="381000" cy="30480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79715" t="46473" r="-5072" b="36224"/>
                <a:stretch/>
              </p:blipFill>
              <p:spPr>
                <a:xfrm>
                  <a:off x="8777550" y="741202"/>
                  <a:ext cx="381000" cy="304801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79715" t="46473" r="-5072" b="36224"/>
                <a:stretch/>
              </p:blipFill>
              <p:spPr>
                <a:xfrm>
                  <a:off x="8777550" y="1001038"/>
                  <a:ext cx="381000" cy="304801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79715" t="46473" r="-5072" b="36224"/>
                <a:stretch/>
              </p:blipFill>
              <p:spPr>
                <a:xfrm>
                  <a:off x="8777550" y="1249082"/>
                  <a:ext cx="381000" cy="304801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6"/>
              <a:srcRect l="79715" t="46473" r="-5072" b="36224"/>
              <a:stretch/>
            </p:blipFill>
            <p:spPr>
              <a:xfrm>
                <a:off x="8763000" y="1285004"/>
                <a:ext cx="381000" cy="304801"/>
              </a:xfrm>
              <a:prstGeom prst="rect">
                <a:avLst/>
              </a:prstGeom>
            </p:spPr>
          </p:pic>
        </p:grp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l="79715" t="46473" r="-5072" b="36224"/>
          <a:stretch/>
        </p:blipFill>
        <p:spPr>
          <a:xfrm>
            <a:off x="8783905" y="1533048"/>
            <a:ext cx="381000" cy="304801"/>
          </a:xfrm>
          <a:prstGeom prst="rect">
            <a:avLst/>
          </a:prstGeom>
        </p:spPr>
      </p:pic>
      <p:pic>
        <p:nvPicPr>
          <p:cNvPr id="19" name="Liver2_Transport_Metabolis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50709" y="2032204"/>
            <a:ext cx="4453005" cy="445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t="16139" r="43776" b="2575"/>
          <a:stretch/>
        </p:blipFill>
        <p:spPr bwMode="auto">
          <a:xfrm>
            <a:off x="5431600" y="1311099"/>
            <a:ext cx="3016388" cy="460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00FF"/>
                </a:solidFill>
              </a:rPr>
              <a:t>Liver </a:t>
            </a:r>
            <a:r>
              <a:rPr lang="en-US" sz="4800" b="1" dirty="0" smtClean="0">
                <a:solidFill>
                  <a:srgbClr val="0000FF"/>
                </a:solidFill>
              </a:rPr>
              <a:t>Structure and Function</a:t>
            </a:r>
            <a:endParaRPr lang="en-US" sz="4800" b="1" dirty="0">
              <a:solidFill>
                <a:srgbClr val="0000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Primary </a:t>
            </a:r>
            <a:r>
              <a:rPr lang="en-US" dirty="0">
                <a:solidFill>
                  <a:prstClr val="black"/>
                </a:solidFill>
              </a:rPr>
              <a:t>metabolizing organ of the body and </a:t>
            </a:r>
            <a:r>
              <a:rPr lang="en-US" dirty="0" smtClean="0">
                <a:solidFill>
                  <a:prstClr val="black"/>
                </a:solidFill>
              </a:rPr>
              <a:t>first </a:t>
            </a:r>
            <a:r>
              <a:rPr lang="en-US" dirty="0">
                <a:solidFill>
                  <a:prstClr val="black"/>
                </a:solidFill>
              </a:rPr>
              <a:t>line of defense against </a:t>
            </a:r>
            <a:r>
              <a:rPr lang="en-US" dirty="0" smtClean="0">
                <a:solidFill>
                  <a:prstClr val="black"/>
                </a:solidFill>
              </a:rPr>
              <a:t>toxins</a:t>
            </a:r>
            <a:endParaRPr lang="en-US" dirty="0">
              <a:solidFill>
                <a:prstClr val="black"/>
              </a:solidFill>
            </a:endParaRP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i="1" dirty="0" smtClean="0">
                <a:solidFill>
                  <a:prstClr val="black"/>
                </a:solidFill>
              </a:rPr>
              <a:t>Live </a:t>
            </a:r>
            <a:r>
              <a:rPr lang="en-US" dirty="0" smtClean="0">
                <a:solidFill>
                  <a:prstClr val="black"/>
                </a:solidFill>
              </a:rPr>
              <a:t>composed of millions of </a:t>
            </a:r>
            <a:r>
              <a:rPr lang="en-US" sz="2000" b="1" i="1" dirty="0" smtClean="0">
                <a:solidFill>
                  <a:srgbClr val="0000FF"/>
                </a:solidFill>
              </a:rPr>
              <a:t>lobules</a:t>
            </a: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Blood enters at </a:t>
            </a:r>
            <a:r>
              <a:rPr lang="en-US" b="1" i="1" dirty="0">
                <a:solidFill>
                  <a:srgbClr val="0000FF"/>
                </a:solidFill>
              </a:rPr>
              <a:t>Portal </a:t>
            </a:r>
            <a:r>
              <a:rPr lang="en-US" b="1" i="1" dirty="0" smtClean="0">
                <a:solidFill>
                  <a:srgbClr val="0000FF"/>
                </a:solidFill>
              </a:rPr>
              <a:t>Triads </a:t>
            </a:r>
            <a:r>
              <a:rPr lang="en-US" dirty="0">
                <a:solidFill>
                  <a:prstClr val="black"/>
                </a:solidFill>
              </a:rPr>
              <a:t>and </a:t>
            </a:r>
            <a:r>
              <a:rPr lang="en-US" dirty="0" smtClean="0">
                <a:solidFill>
                  <a:prstClr val="black"/>
                </a:solidFill>
              </a:rPr>
              <a:t>leaves </a:t>
            </a:r>
            <a:r>
              <a:rPr lang="en-US" dirty="0">
                <a:solidFill>
                  <a:prstClr val="black"/>
                </a:solidFill>
              </a:rPr>
              <a:t>at </a:t>
            </a:r>
            <a:r>
              <a:rPr lang="en-US" b="1" i="1" dirty="0">
                <a:solidFill>
                  <a:srgbClr val="0000FF"/>
                </a:solidFill>
              </a:rPr>
              <a:t>Central </a:t>
            </a:r>
            <a:r>
              <a:rPr lang="en-US" b="1" i="1" dirty="0" smtClean="0">
                <a:solidFill>
                  <a:srgbClr val="0000FF"/>
                </a:solidFill>
              </a:rPr>
              <a:t>Vein</a:t>
            </a: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Lobules composed or repeating triangular modules in which </a:t>
            </a:r>
            <a:r>
              <a:rPr lang="en-US" b="1" i="1" dirty="0" smtClean="0">
                <a:solidFill>
                  <a:srgbClr val="0000FF"/>
                </a:solidFill>
              </a:rPr>
              <a:t>sinusoids</a:t>
            </a:r>
            <a:r>
              <a:rPr lang="en-US" i="1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take blood from Portal Triad to Central Vein</a:t>
            </a: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Sinusoids are capillary-like structures composed of </a:t>
            </a:r>
            <a:r>
              <a:rPr lang="en-US" b="1" i="1" dirty="0" smtClean="0">
                <a:solidFill>
                  <a:srgbClr val="0000FF"/>
                </a:solidFill>
              </a:rPr>
              <a:t>endothelial cells </a:t>
            </a:r>
            <a:r>
              <a:rPr lang="en-US" dirty="0" smtClean="0">
                <a:solidFill>
                  <a:prstClr val="black"/>
                </a:solidFill>
              </a:rPr>
              <a:t>surrounded by </a:t>
            </a:r>
            <a:r>
              <a:rPr lang="en-US" b="1" i="1" dirty="0" smtClean="0">
                <a:solidFill>
                  <a:srgbClr val="0000FF"/>
                </a:solidFill>
              </a:rPr>
              <a:t>hepatocytes</a:t>
            </a:r>
            <a:endParaRPr lang="en-US" b="1" i="1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</a:rPr>
              <a:t>Human Microscopic Anatomy: An Atlas for Students of Medicine and Biology, R. V. Krstic, Springer-</a:t>
            </a:r>
            <a:r>
              <a:rPr lang="en-US" sz="1400" dirty="0" err="1">
                <a:solidFill>
                  <a:prstClr val="black"/>
                </a:solidFill>
              </a:rPr>
              <a:t>Verlag</a:t>
            </a:r>
            <a:r>
              <a:rPr lang="en-US" sz="1400" dirty="0">
                <a:solidFill>
                  <a:prstClr val="black"/>
                </a:solidFill>
              </a:rPr>
              <a:t>, 1991 (ISBN 978-3-540-53666-6).</a:t>
            </a:r>
          </a:p>
          <a:p>
            <a:pPr marL="342882" indent="-234938" defTabSz="914353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/>
            <a:r>
              <a:rPr lang="en-US" i="1" dirty="0">
                <a:solidFill>
                  <a:prstClr val="black"/>
                </a:solidFill>
              </a:rPr>
              <a:t>Liver </a:t>
            </a:r>
            <a:r>
              <a:rPr lang="en-US" i="1" dirty="0">
                <a:solidFill>
                  <a:srgbClr val="0000FF"/>
                </a:solidFill>
              </a:rPr>
              <a:t>Lobule</a:t>
            </a:r>
            <a:r>
              <a:rPr lang="en-US" i="1" baseline="300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/>
            <a:r>
              <a:rPr lang="en-US" i="1" dirty="0">
                <a:solidFill>
                  <a:prstClr val="black"/>
                </a:solidFill>
              </a:rPr>
              <a:t>Liver Sinusoid</a:t>
            </a:r>
            <a:r>
              <a:rPr lang="en-US" i="1" baseline="300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/>
            <a:r>
              <a:rPr lang="en-US" dirty="0" err="1">
                <a:solidFill>
                  <a:prstClr val="black"/>
                </a:solidFill>
              </a:rPr>
              <a:t>Sluka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31600" y="1311099"/>
            <a:ext cx="3255200" cy="478490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1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"/>
          <p:cNvSpPr txBox="1"/>
          <p:nvPr/>
        </p:nvSpPr>
        <p:spPr>
          <a:xfrm>
            <a:off x="0" y="82353"/>
            <a:ext cx="7632808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8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Spatial Variation of Hepatic </a:t>
            </a:r>
            <a:r>
              <a:rPr lang="en-US" sz="28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Exposure to </a:t>
            </a:r>
            <a:r>
              <a:rPr lang="en-US" sz="28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Xenobiotics</a:t>
            </a:r>
            <a:endParaRPr lang="en-US" sz="36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635457" y="1279768"/>
            <a:ext cx="6220322" cy="5045905"/>
            <a:chOff x="3012808" y="553100"/>
            <a:chExt cx="6220322" cy="5045905"/>
          </a:xfrm>
        </p:grpSpPr>
        <p:sp>
          <p:nvSpPr>
            <p:cNvPr id="4" name="TextShape 5"/>
            <p:cNvSpPr txBox="1"/>
            <p:nvPr/>
          </p:nvSpPr>
          <p:spPr>
            <a:xfrm rot="16194600">
              <a:off x="1767415" y="3326107"/>
              <a:ext cx="2942553" cy="451767"/>
            </a:xfrm>
            <a:prstGeom prst="rect">
              <a:avLst/>
            </a:prstGeom>
            <a:noFill/>
            <a:ln w="36720">
              <a:noFill/>
            </a:ln>
          </p:spPr>
          <p:txBody>
            <a:bodyPr lIns="81638" tIns="40819" rIns="81638" bIns="40819">
              <a:spAutoFit/>
            </a:bodyPr>
            <a:lstStyle/>
            <a:p>
              <a:pPr algn="ctr"/>
              <a:r>
                <a: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Active Transport</a:t>
              </a:r>
              <a:endPara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410130" y="553100"/>
              <a:ext cx="5823000" cy="5045905"/>
              <a:chOff x="3410130" y="553100"/>
              <a:chExt cx="5823000" cy="5045905"/>
            </a:xfrm>
          </p:grpSpPr>
          <p:sp>
            <p:nvSpPr>
              <p:cNvPr id="6" name="TextShape 7"/>
              <p:cNvSpPr txBox="1"/>
              <p:nvPr/>
            </p:nvSpPr>
            <p:spPr>
              <a:xfrm rot="16194600">
                <a:off x="2912042" y="2179295"/>
                <a:ext cx="1413640" cy="417463"/>
              </a:xfrm>
              <a:prstGeom prst="rect">
                <a:avLst/>
              </a:prstGeom>
              <a:noFill/>
              <a:ln w="36720">
                <a:noFill/>
              </a:ln>
            </p:spPr>
            <p:txBody>
              <a:bodyPr lIns="81638" tIns="40819" rIns="81638" bIns="40819">
                <a:spAutoFit/>
              </a:bodyPr>
              <a:lstStyle/>
              <a:p>
                <a:r>
                  <a:rPr lang="en-US" sz="2177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Weak</a:t>
                </a:r>
                <a:endParaRPr lang="en-US" sz="1633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3410130" y="553100"/>
                <a:ext cx="5823000" cy="5045905"/>
                <a:chOff x="3410130" y="553100"/>
                <a:chExt cx="5823000" cy="5045905"/>
              </a:xfrm>
            </p:grpSpPr>
            <p:sp>
              <p:nvSpPr>
                <p:cNvPr id="5" name="TextShape 6"/>
                <p:cNvSpPr txBox="1"/>
                <p:nvPr/>
              </p:nvSpPr>
              <p:spPr>
                <a:xfrm rot="16194600">
                  <a:off x="2912042" y="4138440"/>
                  <a:ext cx="1413640" cy="417463"/>
                </a:xfrm>
                <a:prstGeom prst="rect">
                  <a:avLst/>
                </a:prstGeom>
                <a:noFill/>
                <a:ln w="36720">
                  <a:noFill/>
                </a:ln>
              </p:spPr>
              <p:txBody>
                <a:bodyPr lIns="81638" tIns="40819" rIns="81638" bIns="40819">
                  <a:spAutoFit/>
                </a:bodyPr>
                <a:lstStyle/>
                <a:p>
                  <a:r>
                    <a:rPr lang="en-US" sz="2177" spc="-1" dirty="0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/>
                    </a:rPr>
                    <a:t>Strong</a:t>
                  </a:r>
                  <a:endParaRPr lang="en-US" sz="1633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endParaRPr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3791255" y="553100"/>
                  <a:ext cx="5441875" cy="5045905"/>
                  <a:chOff x="3791255" y="553100"/>
                  <a:chExt cx="5441875" cy="5045905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3791255" y="553100"/>
                    <a:ext cx="5067025" cy="5045905"/>
                    <a:chOff x="3791255" y="553100"/>
                    <a:chExt cx="5067025" cy="5045905"/>
                  </a:xfrm>
                </p:grpSpPr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3791255" y="553100"/>
                      <a:ext cx="5067025" cy="5045905"/>
                      <a:chOff x="3791255" y="553100"/>
                      <a:chExt cx="5067025" cy="5045905"/>
                    </a:xfrm>
                  </p:grpSpPr>
                  <p:grpSp>
                    <p:nvGrpSpPr>
                      <p:cNvPr id="3" name="Group 2"/>
                      <p:cNvGrpSpPr/>
                      <p:nvPr/>
                    </p:nvGrpSpPr>
                    <p:grpSpPr>
                      <a:xfrm>
                        <a:off x="3791255" y="553100"/>
                        <a:ext cx="5067025" cy="5045905"/>
                        <a:chOff x="3791255" y="553100"/>
                        <a:chExt cx="5067025" cy="5045905"/>
                      </a:xfrm>
                    </p:grpSpPr>
                    <p:pic>
                      <p:nvPicPr>
                        <p:cNvPr id="691" name="Picture 69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/>
                      </p:blipFill>
                      <p:spPr>
                        <a:xfrm>
                          <a:off x="3791255" y="1117610"/>
                          <a:ext cx="5067025" cy="4481395"/>
                        </a:xfrm>
                        <a:prstGeom prst="rect">
                          <a:avLst/>
                        </a:prstGeom>
                        <a:ln w="36720">
                          <a:noFill/>
                        </a:ln>
                      </p:spPr>
                    </p:pic>
                    <p:sp>
                      <p:nvSpPr>
                        <p:cNvPr id="7" name="TextShape 1"/>
                        <p:cNvSpPr txBox="1"/>
                        <p:nvPr/>
                      </p:nvSpPr>
                      <p:spPr>
                        <a:xfrm>
                          <a:off x="5301866" y="553100"/>
                          <a:ext cx="3290983" cy="390212"/>
                        </a:xfrm>
                        <a:prstGeom prst="rect">
                          <a:avLst/>
                        </a:prstGeom>
                        <a:noFill/>
                        <a:ln w="36720">
                          <a:noFill/>
                        </a:ln>
                      </p:spPr>
                      <p:txBody>
                        <a:bodyPr lIns="81638" tIns="40819" rIns="81638" bIns="40819">
                          <a:spAutoFit/>
                        </a:bodyPr>
                        <a:lstStyle/>
                        <a:p>
                          <a:r>
                            <a:rPr lang="en-US" sz="20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Arial"/>
                            </a:rPr>
                            <a:t>Diffusive Transport</a:t>
                          </a:r>
                          <a:endParaRPr lang="en-US" sz="1200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</a:endParaRPr>
                        </a:p>
                      </p:txBody>
                    </p:sp>
                  </p:grpSp>
                  <p:sp>
                    <p:nvSpPr>
                      <p:cNvPr id="8" name="TextShape 2"/>
                      <p:cNvSpPr txBox="1"/>
                      <p:nvPr/>
                    </p:nvSpPr>
                    <p:spPr>
                      <a:xfrm>
                        <a:off x="4838135" y="943312"/>
                        <a:ext cx="979654" cy="359434"/>
                      </a:xfrm>
                      <a:prstGeom prst="rect">
                        <a:avLst/>
                      </a:prstGeom>
                      <a:noFill/>
                      <a:ln w="36720">
                        <a:noFill/>
                      </a:ln>
                    </p:spPr>
                    <p:txBody>
                      <a:bodyPr lIns="81638" tIns="40819" rIns="81638" bIns="40819">
                        <a:spAutoFit/>
                      </a:bodyPr>
                      <a:lstStyle/>
                      <a:p>
                        <a:r>
                          <a:rPr lang="en-US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Arial"/>
                          </a:rPr>
                          <a:t>Weak</a:t>
                        </a:r>
                        <a:endParaRPr lang="en-US" sz="1633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endParaRPr>
                      </a:p>
                    </p:txBody>
                  </p:sp>
                </p:grpSp>
                <p:sp>
                  <p:nvSpPr>
                    <p:cNvPr id="10" name="TextShape 4"/>
                    <p:cNvSpPr txBox="1"/>
                    <p:nvPr/>
                  </p:nvSpPr>
                  <p:spPr>
                    <a:xfrm>
                      <a:off x="5789223" y="943312"/>
                      <a:ext cx="1922733" cy="359434"/>
                    </a:xfrm>
                    <a:prstGeom prst="rect">
                      <a:avLst/>
                    </a:prstGeom>
                    <a:noFill/>
                    <a:ln w="36720">
                      <a:noFill/>
                    </a:ln>
                  </p:spPr>
                  <p:txBody>
                    <a:bodyPr lIns="81638" tIns="40819" rIns="81638" bIns="40819">
                      <a:spAutoFit/>
                    </a:bodyPr>
                    <a:lstStyle/>
                    <a:p>
                      <a:r>
                        <a:rPr lang="en-US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Moderate</a:t>
                      </a:r>
                      <a:endParaRPr lang="en-US" sz="14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p:txBody>
                </p:sp>
              </p:grpSp>
              <p:sp>
                <p:nvSpPr>
                  <p:cNvPr id="9" name="TextShape 3"/>
                  <p:cNvSpPr txBox="1"/>
                  <p:nvPr/>
                </p:nvSpPr>
                <p:spPr>
                  <a:xfrm>
                    <a:off x="7310397" y="937893"/>
                    <a:ext cx="1922733" cy="359434"/>
                  </a:xfrm>
                  <a:prstGeom prst="rect">
                    <a:avLst/>
                  </a:prstGeom>
                  <a:noFill/>
                  <a:ln w="36720">
                    <a:noFill/>
                  </a:ln>
                </p:spPr>
                <p:txBody>
                  <a:bodyPr lIns="81638" tIns="40819" rIns="81638" bIns="40819">
                    <a:spAutoFit/>
                  </a:bodyPr>
                  <a:lstStyle/>
                  <a:p>
                    <a:r>
                      <a:rPr lang="en-US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rPr>
                      <a:t>Strong</a:t>
                    </a:r>
                    <a:endParaRPr lang="en-US" sz="1633" spc="-1" dirty="0">
                      <a:solidFill>
                        <a:srgbClr val="000000"/>
                      </a:solidFill>
                      <a:uFill>
                        <a:solidFill>
                          <a:srgbClr val="FFFFFF"/>
                        </a:solidFill>
                      </a:uFill>
                      <a:latin typeface="Arial"/>
                    </a:endParaRPr>
                  </a:p>
                </p:txBody>
              </p:sp>
            </p:grpSp>
          </p:grpSp>
        </p:grpSp>
      </p:grpSp>
      <p:sp>
        <p:nvSpPr>
          <p:cNvPr id="2" name="TextBox 1"/>
          <p:cNvSpPr txBox="1"/>
          <p:nvPr/>
        </p:nvSpPr>
        <p:spPr>
          <a:xfrm>
            <a:off x="45966" y="1617846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Regional variation of cell exposure to xenobiotic depends strongly on cell-level diffusive and active transport in more realistic geometries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12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7632808" y="56471"/>
            <a:ext cx="1511192" cy="1761530"/>
            <a:chOff x="7632808" y="56471"/>
            <a:chExt cx="1511192" cy="176153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r="15214"/>
            <a:stretch/>
          </p:blipFill>
          <p:spPr>
            <a:xfrm>
              <a:off x="7632808" y="56471"/>
              <a:ext cx="1273941" cy="1761530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8763000" y="337735"/>
              <a:ext cx="381000" cy="1252070"/>
              <a:chOff x="8763000" y="337735"/>
              <a:chExt cx="381000" cy="125207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8763000" y="337735"/>
                <a:ext cx="381000" cy="1048991"/>
                <a:chOff x="8777550" y="504892"/>
                <a:chExt cx="381000" cy="1048991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9715" t="46473" r="-5072" b="36224"/>
                <a:stretch/>
              </p:blipFill>
              <p:spPr>
                <a:xfrm>
                  <a:off x="8777550" y="504892"/>
                  <a:ext cx="381000" cy="30480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9715" t="46473" r="-5072" b="36224"/>
                <a:stretch/>
              </p:blipFill>
              <p:spPr>
                <a:xfrm>
                  <a:off x="8777550" y="741202"/>
                  <a:ext cx="381000" cy="304801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9715" t="46473" r="-5072" b="36224"/>
                <a:stretch/>
              </p:blipFill>
              <p:spPr>
                <a:xfrm>
                  <a:off x="8777550" y="1001038"/>
                  <a:ext cx="381000" cy="304801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9715" t="46473" r="-5072" b="36224"/>
                <a:stretch/>
              </p:blipFill>
              <p:spPr>
                <a:xfrm>
                  <a:off x="8777550" y="1249082"/>
                  <a:ext cx="381000" cy="304801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5"/>
              <a:srcRect l="79715" t="46473" r="-5072" b="36224"/>
              <a:stretch/>
            </p:blipFill>
            <p:spPr>
              <a:xfrm>
                <a:off x="8763000" y="1285004"/>
                <a:ext cx="381000" cy="304801"/>
              </a:xfrm>
              <a:prstGeom prst="rect">
                <a:avLst/>
              </a:prstGeom>
            </p:spPr>
          </p:pic>
        </p:grp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l="79715" t="46473" r="-5072" b="36224"/>
          <a:stretch/>
        </p:blipFill>
        <p:spPr>
          <a:xfrm>
            <a:off x="8783905" y="1533048"/>
            <a:ext cx="381000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-9870" y="-31121"/>
            <a:ext cx="9144000" cy="685799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Conclusions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09035" y="6488669"/>
            <a:ext cx="101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/>
            <a:r>
              <a:rPr lang="en-US" dirty="0" err="1">
                <a:solidFill>
                  <a:prstClr val="black"/>
                </a:solidFill>
              </a:rPr>
              <a:t>Sluka</a:t>
            </a:r>
            <a:r>
              <a:rPr lang="en-US" dirty="0">
                <a:solidFill>
                  <a:prstClr val="black"/>
                </a:solidFill>
              </a:rPr>
              <a:t>, Fu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068" y="598029"/>
            <a:ext cx="87162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FF"/>
                </a:solidFill>
                <a:latin typeface="+mj-lt"/>
              </a:rPr>
              <a:t>Model Relates cell metabolis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m</a:t>
            </a:r>
            <a:r>
              <a:rPr lang="en-US" sz="2000" b="1" dirty="0" smtClean="0">
                <a:solidFill>
                  <a:srgbClr val="0000FF"/>
                </a:solidFill>
                <a:latin typeface="+mj-lt"/>
              </a:rPr>
              <a:t> to clinically measurable serum and urine collected concentrations of APAP and metabolites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FF"/>
                </a:solidFill>
                <a:latin typeface="+mj-lt"/>
              </a:rPr>
              <a:t>Small variations in parameters related to xenobiotic transport and metabolism can result in large variations in cell damage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FF"/>
                </a:solidFill>
                <a:latin typeface="+mj-lt"/>
              </a:rPr>
              <a:t>Detailed uptake properties determine </a:t>
            </a:r>
            <a:r>
              <a:rPr lang="en-US" sz="2000" b="1" dirty="0" err="1" smtClean="0">
                <a:solidFill>
                  <a:srgbClr val="0000FF"/>
                </a:solidFill>
                <a:latin typeface="+mj-lt"/>
              </a:rPr>
              <a:t>microdosimetry</a:t>
            </a:r>
            <a:endParaRPr lang="en-US" sz="2000" b="1" dirty="0" smtClean="0">
              <a:solidFill>
                <a:srgbClr val="0000FF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FF"/>
              </a:solidFill>
              <a:latin typeface="+mj-lt"/>
            </a:endParaRPr>
          </a:p>
          <a:p>
            <a:r>
              <a:rPr lang="en-US" sz="20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Next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Calibrate distribution of Phase </a:t>
            </a:r>
            <a:r>
              <a:rPr lang="en-US" sz="20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 metabolism </a:t>
            </a:r>
            <a:r>
              <a:rPr lang="en-US" sz="20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(zonation) and </a:t>
            </a:r>
            <a:r>
              <a:rPr lang="en-US" sz="20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GSH </a:t>
            </a:r>
            <a:r>
              <a:rPr lang="en-US" sz="20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synthesis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Include </a:t>
            </a:r>
            <a:r>
              <a:rPr lang="en-US" sz="20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actual distribution of dominant factors for virtual </a:t>
            </a:r>
            <a:r>
              <a:rPr lang="en-US" sz="20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FF"/>
                </a:solidFill>
                <a:latin typeface="+mj-lt"/>
              </a:rPr>
              <a:t>Combine sinusoid model with spatial flow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Simulate liver injury and recovery following toxic dose of APAP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171" y="4029347"/>
            <a:ext cx="83819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Sluka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J. P.,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Fu, X.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Swat, M., Belmonte, J. M.,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Cosmanescu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A.,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Clendenon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S. G.,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Wambaugh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J. F., Glazier, J. A. (2016). A Liver-Centric Multiscale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Modeling Framework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Xenobiotics. </a:t>
            </a:r>
            <a:r>
              <a:rPr lang="en-US" sz="1600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PLoS</a:t>
            </a:r>
            <a:r>
              <a:rPr lang="en-US" sz="16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(</a:t>
            </a:r>
            <a:r>
              <a:rPr lang="en-US" sz="1600" i="1" spc="-1" dirty="0" smtClean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Biological </a:t>
            </a:r>
            <a:r>
              <a:rPr lang="en-US" sz="1600" i="1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Modeling Best Paper Award for Publication Year 2016 </a:t>
            </a:r>
            <a:r>
              <a:rPr lang="en-US" sz="1600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Society of Toxicology BMSS)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171" y="5070521"/>
            <a:ext cx="8661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CompuCell3D and SBW Training Workshop, July 29th - August 4th, </a:t>
            </a:r>
            <a:r>
              <a:rPr lang="en-US" b="1" dirty="0" smtClean="0"/>
              <a:t>2017, Bloomington, Indiana</a:t>
            </a:r>
          </a:p>
          <a:p>
            <a:r>
              <a:rPr lang="en-US" b="1" dirty="0" smtClean="0"/>
              <a:t>Still have a few spots open if you are interested—contact me or Andy Somogyi—jaglazier@gmail.com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67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3333FF"/>
                </a:solidFill>
              </a:rPr>
              <a:t>Unpredictability of  APAP Toxicity</a:t>
            </a:r>
            <a:endParaRPr lang="en-US" sz="4800" b="1" dirty="0">
              <a:solidFill>
                <a:srgbClr val="3333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Even therapeutic doses of APAP deplete glutathione significantly in the </a:t>
            </a:r>
            <a:r>
              <a:rPr lang="en-US" dirty="0" err="1" smtClean="0">
                <a:solidFill>
                  <a:prstClr val="black"/>
                </a:solidFill>
              </a:rPr>
              <a:t>peri</a:t>
            </a:r>
            <a:r>
              <a:rPr lang="en-US" dirty="0" smtClean="0">
                <a:solidFill>
                  <a:prstClr val="black"/>
                </a:solidFill>
              </a:rPr>
              <a:t>-central region</a:t>
            </a: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Thus even small overdoses can be lethal</a:t>
            </a: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Taking APAP repeatedly leads to accumulation of NAPQI and reduction in Glutathione reducing the lethal dose</a:t>
            </a:r>
          </a:p>
          <a:p>
            <a:pPr marL="285736" indent="-285736" defTabSz="914353"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Many drugs and foods change the phase I vs phase II balance </a:t>
            </a:r>
          </a:p>
          <a:p>
            <a:pPr marL="285736" indent="-285736" defTabSz="914353"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Illnesses, drugs and alcohol can increase phase I and deplete Glutathione reducing the lethal dosage of APAP</a:t>
            </a:r>
          </a:p>
          <a:p>
            <a:pPr marL="285736" indent="-285736" defTabSz="914353"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Genetic variation, health status, age,… can all affect lethal dose of APAP</a:t>
            </a:r>
          </a:p>
          <a:p>
            <a:pPr marL="285736" indent="-285736" defTabSz="914353"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Result</a:t>
            </a:r>
          </a:p>
          <a:p>
            <a:pPr lvl="1" defTabSz="914353"/>
            <a:r>
              <a:rPr lang="en-US" dirty="0" smtClean="0">
                <a:solidFill>
                  <a:prstClr val="black"/>
                </a:solidFill>
              </a:rPr>
              <a:t>Comment—APAP remains available primarily for non-medical political reasons</a:t>
            </a:r>
          </a:p>
          <a:p>
            <a:pPr marL="285736" indent="-285736" defTabSz="914353">
              <a:buFont typeface="Arial" pitchFamily="34" charset="0"/>
              <a:buChar char="•"/>
            </a:pP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/>
            <a:r>
              <a:rPr lang="en-US" dirty="0" err="1">
                <a:solidFill>
                  <a:prstClr val="black"/>
                </a:solidFill>
              </a:rPr>
              <a:t>Sluka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24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8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 Overdose → Liver Necrosis</a:t>
            </a: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662899" y="1131534"/>
            <a:ext cx="5792365" cy="4379378"/>
          </a:xfrm>
          <a:prstGeom prst="rect">
            <a:avLst/>
          </a:prstGeom>
          <a:ln w="36720"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6489226" y="5269264"/>
            <a:ext cx="2654208" cy="4542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TextShape 3"/>
          <p:cNvSpPr txBox="1"/>
          <p:nvPr/>
        </p:nvSpPr>
        <p:spPr>
          <a:xfrm>
            <a:off x="1396987" y="5741130"/>
            <a:ext cx="7001257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Hinson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al.,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Handb Exp Pharmacol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(2010)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4"/>
          <p:cNvSpPr txBox="1"/>
          <p:nvPr/>
        </p:nvSpPr>
        <p:spPr>
          <a:xfrm>
            <a:off x="6432406" y="3981672"/>
            <a:ext cx="2477870" cy="165888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b="1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Peri-central necrosis</a:t>
            </a: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 mouse liver 6 hours after 250mg/kg dose of APAP.</a:t>
            </a:r>
          </a:p>
          <a:p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Courtesy of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Dr. Klaunig’s lab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2747602" y="1244520"/>
            <a:ext cx="497664" cy="331776"/>
          </a:xfrm>
          <a:prstGeom prst="ellipse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TextShape 6"/>
          <p:cNvSpPr txBox="1"/>
          <p:nvPr/>
        </p:nvSpPr>
        <p:spPr>
          <a:xfrm>
            <a:off x="6373300" y="1112920"/>
            <a:ext cx="2584653" cy="54632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Higher CYP expression in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pericentral region.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7"/>
          <p:cNvPicPr/>
          <p:nvPr/>
        </p:nvPicPr>
        <p:blipFill>
          <a:blip r:embed="rId3"/>
          <a:srcRect r="262329"/>
          <a:stretch/>
        </p:blipFill>
        <p:spPr>
          <a:xfrm rot="5400000">
            <a:off x="6682217" y="2107595"/>
            <a:ext cx="1990329" cy="1475032"/>
          </a:xfrm>
          <a:prstGeom prst="rect">
            <a:avLst/>
          </a:prstGeom>
          <a:ln>
            <a:noFill/>
          </a:ln>
        </p:spPr>
      </p:pic>
      <p:sp>
        <p:nvSpPr>
          <p:cNvPr id="130" name="TextShape 7"/>
          <p:cNvSpPr txBox="1"/>
          <p:nvPr/>
        </p:nvSpPr>
        <p:spPr>
          <a:xfrm>
            <a:off x="6303744" y="2571624"/>
            <a:ext cx="995328" cy="49766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CV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8"/>
          <p:cNvSpPr txBox="1"/>
          <p:nvPr/>
        </p:nvSpPr>
        <p:spPr>
          <a:xfrm>
            <a:off x="8538334" y="2073961"/>
            <a:ext cx="419618" cy="287038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Line 9"/>
          <p:cNvSpPr/>
          <p:nvPr/>
        </p:nvSpPr>
        <p:spPr>
          <a:xfrm>
            <a:off x="6685809" y="2737512"/>
            <a:ext cx="829440" cy="331776"/>
          </a:xfrm>
          <a:prstGeom prst="line">
            <a:avLst/>
          </a:prstGeom>
          <a:ln w="9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10"/>
          <p:cNvSpPr/>
          <p:nvPr/>
        </p:nvSpPr>
        <p:spPr>
          <a:xfrm>
            <a:off x="7962624" y="2156904"/>
            <a:ext cx="575710" cy="82944"/>
          </a:xfrm>
          <a:prstGeom prst="line">
            <a:avLst/>
          </a:prstGeom>
          <a:ln w="9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19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66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Intra-individual Variation in CYP Activities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Picture 134"/>
          <p:cNvPicPr/>
          <p:nvPr/>
        </p:nvPicPr>
        <p:blipFill>
          <a:blip r:embed="rId2"/>
          <a:stretch/>
        </p:blipFill>
        <p:spPr>
          <a:xfrm>
            <a:off x="662899" y="1131534"/>
            <a:ext cx="5792365" cy="4379378"/>
          </a:xfrm>
          <a:prstGeom prst="rect">
            <a:avLst/>
          </a:prstGeom>
          <a:ln w="36720">
            <a:noFill/>
          </a:ln>
        </p:spPr>
      </p:pic>
      <p:sp>
        <p:nvSpPr>
          <p:cNvPr id="136" name="TextShape 2"/>
          <p:cNvSpPr txBox="1"/>
          <p:nvPr/>
        </p:nvSpPr>
        <p:spPr>
          <a:xfrm>
            <a:off x="1396986" y="5741130"/>
            <a:ext cx="3330822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Hinson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al.,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Handb Exp Pharmacol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(2010)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2747929" y="1244847"/>
            <a:ext cx="497664" cy="331776"/>
          </a:xfrm>
          <a:prstGeom prst="ellipse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TextShape 4"/>
          <p:cNvSpPr txBox="1"/>
          <p:nvPr/>
        </p:nvSpPr>
        <p:spPr>
          <a:xfrm>
            <a:off x="5889024" y="1244520"/>
            <a:ext cx="3151872" cy="160238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i="1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Grapefruit</a:t>
            </a:r>
            <a:r>
              <a:rPr lang="en-US" sz="1633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33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[1]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CYP3A4 inhibition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33" i="1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Alcohol</a:t>
            </a:r>
            <a:r>
              <a:rPr lang="en-US" sz="1633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633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[2]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Chronic abuse: CYP2E1 induction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Acute intake: CYP2E1 inhibition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5"/>
          <p:cNvSpPr txBox="1"/>
          <p:nvPr/>
        </p:nvSpPr>
        <p:spPr>
          <a:xfrm>
            <a:off x="5642152" y="5545199"/>
            <a:ext cx="3330822" cy="42810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[1] Ho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al.,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 Pharm Pharmaceut Sci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(2001)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[2] Schmidt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Hepatology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(2002)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43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66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Inter-individual Variation in CYP Activities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14721" y="1236030"/>
            <a:ext cx="3780156" cy="50615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Variation of CYP activities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isolated human hepatocytes from 19 donors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5888" y="1991017"/>
            <a:ext cx="2488320" cy="1858076"/>
          </a:xfrm>
          <a:prstGeom prst="rect">
            <a:avLst/>
          </a:prstGeom>
          <a:ln w="36720">
            <a:noFill/>
          </a:ln>
        </p:spPr>
      </p:pic>
      <p:pic>
        <p:nvPicPr>
          <p:cNvPr id="143" name="Picture 142"/>
          <p:cNvPicPr/>
          <p:nvPr/>
        </p:nvPicPr>
        <p:blipFill>
          <a:blip r:embed="rId3"/>
          <a:stretch/>
        </p:blipFill>
        <p:spPr>
          <a:xfrm>
            <a:off x="2405376" y="1974689"/>
            <a:ext cx="2488320" cy="1874404"/>
          </a:xfrm>
          <a:prstGeom prst="rect">
            <a:avLst/>
          </a:prstGeom>
          <a:ln w="36720">
            <a:noFill/>
          </a:ln>
        </p:spPr>
      </p:pic>
      <p:pic>
        <p:nvPicPr>
          <p:cNvPr id="144" name="Picture 143"/>
          <p:cNvPicPr/>
          <p:nvPr/>
        </p:nvPicPr>
        <p:blipFill>
          <a:blip r:embed="rId4"/>
          <a:stretch/>
        </p:blipFill>
        <p:spPr>
          <a:xfrm>
            <a:off x="248832" y="3898728"/>
            <a:ext cx="2488320" cy="1866240"/>
          </a:xfrm>
          <a:prstGeom prst="rect">
            <a:avLst/>
          </a:prstGeom>
          <a:ln w="36720"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6084302" y="1236030"/>
            <a:ext cx="2665964" cy="50615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Variation of dose response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isolated human hepatocytes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4"/>
          <p:cNvSpPr txBox="1"/>
          <p:nvPr/>
        </p:nvSpPr>
        <p:spPr>
          <a:xfrm>
            <a:off x="6067322" y="4546606"/>
            <a:ext cx="2691108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curve: 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donor hepatocytes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</a:t>
            </a:r>
            <a:r>
              <a:rPr lang="en-US" sz="1270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largest CYP3A4 activity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146"/>
          <p:cNvPicPr/>
          <p:nvPr/>
        </p:nvPicPr>
        <p:blipFill>
          <a:blip r:embed="rId5"/>
          <a:srcRect r="20002"/>
          <a:stretch/>
        </p:blipFill>
        <p:spPr>
          <a:xfrm>
            <a:off x="5557248" y="1742184"/>
            <a:ext cx="3483648" cy="2571264"/>
          </a:xfrm>
          <a:prstGeom prst="rect">
            <a:avLst/>
          </a:prstGeom>
          <a:ln w="36720">
            <a:noFill/>
          </a:ln>
        </p:spPr>
      </p:pic>
      <p:pic>
        <p:nvPicPr>
          <p:cNvPr id="148" name="Picture 147"/>
          <p:cNvPicPr/>
          <p:nvPr/>
        </p:nvPicPr>
        <p:blipFill>
          <a:blip r:embed="rId5"/>
          <a:srcRect l="78778" t="14923" b="37245"/>
          <a:stretch/>
        </p:blipFill>
        <p:spPr>
          <a:xfrm>
            <a:off x="8097490" y="2032815"/>
            <a:ext cx="725597" cy="965938"/>
          </a:xfrm>
          <a:prstGeom prst="rect">
            <a:avLst/>
          </a:prstGeom>
          <a:ln w="36720">
            <a:noFill/>
          </a:ln>
        </p:spPr>
      </p:pic>
      <p:sp>
        <p:nvSpPr>
          <p:cNvPr id="149" name="TextShape 5"/>
          <p:cNvSpPr txBox="1"/>
          <p:nvPr/>
        </p:nvSpPr>
        <p:spPr>
          <a:xfrm>
            <a:off x="4318313" y="5316940"/>
            <a:ext cx="4478976" cy="62567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Utakarsh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al.,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Chemico-Biological Interactions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(2016)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6"/>
          <p:cNvSpPr/>
          <p:nvPr/>
        </p:nvSpPr>
        <p:spPr>
          <a:xfrm>
            <a:off x="4313088" y="1244520"/>
            <a:ext cx="1244160" cy="248832"/>
          </a:xfrm>
          <a:custGeom>
            <a:avLst/>
            <a:gdLst/>
            <a:ahLst/>
            <a:cxnLst/>
            <a:rect l="0" t="0" r="r" b="b"/>
            <a:pathLst>
              <a:path w="3812" h="764">
                <a:moveTo>
                  <a:pt x="0" y="190"/>
                </a:moveTo>
                <a:lnTo>
                  <a:pt x="2858" y="190"/>
                </a:lnTo>
                <a:lnTo>
                  <a:pt x="2858" y="0"/>
                </a:lnTo>
                <a:lnTo>
                  <a:pt x="3811" y="381"/>
                </a:lnTo>
                <a:lnTo>
                  <a:pt x="2858" y="763"/>
                </a:lnTo>
                <a:lnTo>
                  <a:pt x="2858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123378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8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Cell/Subcell RK Submodel</a:t>
            </a:r>
          </a:p>
        </p:txBody>
      </p:sp>
      <p:pic>
        <p:nvPicPr>
          <p:cNvPr id="294" name="Picture 293"/>
          <p:cNvPicPr/>
          <p:nvPr/>
        </p:nvPicPr>
        <p:blipFill>
          <a:blip r:embed="rId2"/>
          <a:srcRect l="6956" r="5017"/>
          <a:stretch/>
        </p:blipFill>
        <p:spPr>
          <a:xfrm>
            <a:off x="288672" y="1309831"/>
            <a:ext cx="4039438" cy="2786135"/>
          </a:xfrm>
          <a:prstGeom prst="rect">
            <a:avLst/>
          </a:prstGeom>
          <a:ln w="36720">
            <a:noFill/>
          </a:ln>
        </p:spPr>
      </p:pic>
      <p:pic>
        <p:nvPicPr>
          <p:cNvPr id="295" name="Picture 294"/>
          <p:cNvPicPr/>
          <p:nvPr/>
        </p:nvPicPr>
        <p:blipFill>
          <a:blip r:embed="rId3"/>
          <a:stretch/>
        </p:blipFill>
        <p:spPr>
          <a:xfrm>
            <a:off x="4612536" y="1283053"/>
            <a:ext cx="4468526" cy="4064256"/>
          </a:xfrm>
          <a:prstGeom prst="rect">
            <a:avLst/>
          </a:prstGeom>
          <a:ln w="36720">
            <a:noFill/>
          </a:ln>
        </p:spPr>
      </p:pic>
      <p:sp>
        <p:nvSpPr>
          <p:cNvPr id="296" name="TextShape 2"/>
          <p:cNvSpPr txBox="1"/>
          <p:nvPr/>
        </p:nvSpPr>
        <p:spPr>
          <a:xfrm>
            <a:off x="647878" y="4310836"/>
            <a:ext cx="3499322" cy="1621653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50000"/>
              </a:lnSpc>
            </a:pP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Parameters for sensitivity studies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Michaelis-menten parameters for Phase I and Phase II metabolism (Vmax, Km)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constant for GSH synthesis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constant for NAPQI and GSH conjugation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6254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440" y="3443598"/>
            <a:ext cx="3326674" cy="3105248"/>
          </a:xfrm>
        </p:spPr>
        <p:txBody>
          <a:bodyPr>
            <a:normAutofit fontScale="90000"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Validation of the model using human data on serum concentration of acetaminophen and its metabolites</a:t>
            </a:r>
            <a:b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/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z="1600" dirty="0" smtClean="0">
                <a:latin typeface="Arial"/>
                <a:cs typeface="Arial"/>
              </a:rPr>
              <a:t>Experimental data: </a:t>
            </a:r>
            <a:br>
              <a:rPr lang="en-US" sz="1600" dirty="0" smtClean="0">
                <a:latin typeface="Arial"/>
                <a:cs typeface="Arial"/>
              </a:rPr>
            </a:br>
            <a:r>
              <a:rPr lang="en-US" sz="1600" dirty="0" smtClean="0">
                <a:latin typeface="Arial"/>
                <a:cs typeface="Arial"/>
              </a:rPr>
              <a:t>Critchley et al. 2005</a:t>
            </a:r>
            <a:r>
              <a:rPr lang="en-US" sz="1600" dirty="0">
                <a:latin typeface="Arial"/>
                <a:cs typeface="Arial"/>
              </a:rPr>
              <a:t>. “Differences in the single-oral-dose </a:t>
            </a:r>
            <a:r>
              <a:rPr lang="en-US" sz="1600" dirty="0" smtClean="0">
                <a:latin typeface="Arial"/>
                <a:cs typeface="Arial"/>
              </a:rPr>
              <a:t>pharmacokinetics </a:t>
            </a:r>
            <a:r>
              <a:rPr lang="en-US" sz="1600" dirty="0">
                <a:latin typeface="Arial"/>
                <a:cs typeface="Arial"/>
              </a:rPr>
              <a:t>and urinary excretion of paracetamol and its conjugates between Hong Kong Chinese and </a:t>
            </a:r>
            <a:r>
              <a:rPr lang="en-US" sz="1600" dirty="0" smtClean="0">
                <a:latin typeface="Arial"/>
                <a:cs typeface="Arial"/>
              </a:rPr>
              <a:t>Caucasian </a:t>
            </a:r>
            <a:r>
              <a:rPr lang="en-US" sz="1600" dirty="0">
                <a:latin typeface="Arial"/>
                <a:cs typeface="Arial"/>
              </a:rPr>
              <a:t>subjects.”</a:t>
            </a:r>
            <a:endParaRPr lang="en-US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0"/>
            <a:ext cx="6207034" cy="32800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81" y="3443598"/>
            <a:ext cx="4589852" cy="3414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675120" y="547998"/>
            <a:ext cx="2357301" cy="3105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Snapshots of tissue level concentrations of acetaminophen and its metabolites with time.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772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457172" y="11790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66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Standalone Simulations</a:t>
            </a:r>
            <a:r>
              <a:rPr lang="en-US" sz="290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
of PBPK and RK Submodels in COPASI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Picture 297"/>
          <p:cNvPicPr/>
          <p:nvPr/>
        </p:nvPicPr>
        <p:blipFill>
          <a:blip r:embed="rId2"/>
          <a:stretch/>
        </p:blipFill>
        <p:spPr>
          <a:xfrm>
            <a:off x="480684" y="2868133"/>
            <a:ext cx="3851345" cy="2671842"/>
          </a:xfrm>
          <a:prstGeom prst="rect">
            <a:avLst/>
          </a:prstGeom>
          <a:ln w="36720">
            <a:noFill/>
          </a:ln>
        </p:spPr>
      </p:pic>
      <p:sp>
        <p:nvSpPr>
          <p:cNvPr id="299" name="TextShape 2"/>
          <p:cNvSpPr txBox="1"/>
          <p:nvPr/>
        </p:nvSpPr>
        <p:spPr>
          <a:xfrm>
            <a:off x="520523" y="1234724"/>
            <a:ext cx="8022709" cy="125395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50000"/>
              </a:lnSpc>
            </a:pP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PBPK and RK submodels specified in Systems Biology Markup Language (</a:t>
            </a:r>
            <a:r>
              <a:rPr lang="en-US" sz="163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SBML</a:t>
            </a: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1633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[1]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loadable in CC3D via Python APIs of LibRoadRunner package </a:t>
            </a:r>
            <a:r>
              <a:rPr lang="en-US" sz="1633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[2]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independently run in COPASI </a:t>
            </a:r>
            <a:r>
              <a:rPr lang="en-US" sz="1633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[3] </a:t>
            </a: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(an SBML compliant ODE modeling package)</a:t>
            </a:r>
          </a:p>
        </p:txBody>
      </p:sp>
      <p:pic>
        <p:nvPicPr>
          <p:cNvPr id="300" name="Picture 299"/>
          <p:cNvPicPr/>
          <p:nvPr/>
        </p:nvPicPr>
        <p:blipFill>
          <a:blip r:embed="rId3"/>
          <a:stretch/>
        </p:blipFill>
        <p:spPr>
          <a:xfrm>
            <a:off x="4785282" y="2898502"/>
            <a:ext cx="3747501" cy="2623839"/>
          </a:xfrm>
          <a:prstGeom prst="rect">
            <a:avLst/>
          </a:prstGeom>
          <a:ln w="36720">
            <a:noFill/>
          </a:ln>
        </p:spPr>
      </p:pic>
      <p:sp>
        <p:nvSpPr>
          <p:cNvPr id="301" name="TextShape 3"/>
          <p:cNvSpPr txBox="1"/>
          <p:nvPr/>
        </p:nvSpPr>
        <p:spPr>
          <a:xfrm>
            <a:off x="5717912" y="5673207"/>
            <a:ext cx="3237428" cy="601181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[1] Hucka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al.,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Bioinformatics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(2003)     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[2] Somogyi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al., Bioinformatics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(2015)     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[3] Hoops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Bioinformatics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(2006)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TextShape 4"/>
          <p:cNvSpPr txBox="1"/>
          <p:nvPr/>
        </p:nvSpPr>
        <p:spPr>
          <a:xfrm>
            <a:off x="945040" y="2641180"/>
            <a:ext cx="3317760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PBPK</a:t>
            </a: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(70kg human, 20 mg/kg oral dose)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TextShape 5"/>
          <p:cNvSpPr txBox="1"/>
          <p:nvPr/>
        </p:nvSpPr>
        <p:spPr>
          <a:xfrm>
            <a:off x="5258127" y="2641506"/>
            <a:ext cx="3353028" cy="54632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RK</a:t>
            </a: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(0.1 mmol/L initial APAP concentration)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TextShape 6"/>
          <p:cNvSpPr txBox="1"/>
          <p:nvPr/>
        </p:nvSpPr>
        <p:spPr>
          <a:xfrm rot="16200000">
            <a:off x="268752" y="4594935"/>
            <a:ext cx="662899" cy="23675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TextShape 7"/>
          <p:cNvSpPr txBox="1"/>
          <p:nvPr/>
        </p:nvSpPr>
        <p:spPr>
          <a:xfrm>
            <a:off x="105803" y="5690841"/>
            <a:ext cx="5202613" cy="447375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Experiment: average concentrations  (N=9 Caucasian young adults)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Critchley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al.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Journal of Clinical Pharmacy and Therapeutics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(2004)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0304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8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Liver Flow/Transport Submodel</a:t>
            </a:r>
          </a:p>
        </p:txBody>
      </p:sp>
      <p:pic>
        <p:nvPicPr>
          <p:cNvPr id="307" name="Picture 306"/>
          <p:cNvPicPr/>
          <p:nvPr/>
        </p:nvPicPr>
        <p:blipFill>
          <a:blip r:embed="rId2"/>
          <a:stretch/>
        </p:blipFill>
        <p:spPr>
          <a:xfrm>
            <a:off x="364432" y="3182928"/>
            <a:ext cx="3657373" cy="2306104"/>
          </a:xfrm>
          <a:prstGeom prst="rect">
            <a:avLst/>
          </a:prstGeom>
          <a:ln w="36720">
            <a:noFill/>
          </a:ln>
        </p:spPr>
      </p:pic>
      <p:sp>
        <p:nvSpPr>
          <p:cNvPr id="308" name="TextShape 2"/>
          <p:cNvSpPr txBox="1"/>
          <p:nvPr/>
        </p:nvSpPr>
        <p:spPr>
          <a:xfrm>
            <a:off x="17634" y="2878582"/>
            <a:ext cx="4396032" cy="46598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Glazier-Graner-Hogeweg model </a:t>
            </a:r>
            <a:r>
              <a:rPr lang="en-US" sz="1270" i="1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[1]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blood flow in CC3D </a:t>
            </a:r>
            <a:r>
              <a:rPr lang="en-US" sz="1270" i="1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[2]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9" name="Picture 308"/>
          <p:cNvPicPr/>
          <p:nvPr/>
        </p:nvPicPr>
        <p:blipFill>
          <a:blip r:embed="rId3"/>
          <a:stretch/>
        </p:blipFill>
        <p:spPr>
          <a:xfrm>
            <a:off x="4231451" y="1536457"/>
            <a:ext cx="4625924" cy="2322432"/>
          </a:xfrm>
          <a:prstGeom prst="rect">
            <a:avLst/>
          </a:prstGeom>
          <a:ln w="36720">
            <a:noFill/>
          </a:ln>
        </p:spPr>
      </p:pic>
      <p:sp>
        <p:nvSpPr>
          <p:cNvPr id="310" name="TextShape 3"/>
          <p:cNvSpPr txBox="1"/>
          <p:nvPr/>
        </p:nvSpPr>
        <p:spPr>
          <a:xfrm>
            <a:off x="4817937" y="1194558"/>
            <a:ext cx="3483648" cy="46598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Transport of APAP, APAPG and APAPS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TextShape 4"/>
          <p:cNvSpPr txBox="1"/>
          <p:nvPr/>
        </p:nvSpPr>
        <p:spPr>
          <a:xfrm>
            <a:off x="4710175" y="3973508"/>
            <a:ext cx="3566592" cy="21715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9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HEP – Hepatocyte; RBC – Red blood cell; SP – Serum portion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TextShape 5"/>
          <p:cNvSpPr txBox="1"/>
          <p:nvPr/>
        </p:nvSpPr>
        <p:spPr>
          <a:xfrm>
            <a:off x="201156" y="5693780"/>
            <a:ext cx="4076665" cy="459458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[1] Glazier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al.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Phys. Rev. E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(1993)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[2] Swat,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al.,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Methods in Cell Biology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(2012)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3" name="Picture 3"/>
          <p:cNvPicPr/>
          <p:nvPr/>
        </p:nvPicPr>
        <p:blipFill>
          <a:blip r:embed="rId4"/>
          <a:srcRect l="6608" t="37140" r="6935" b="37247"/>
          <a:stretch/>
        </p:blipFill>
        <p:spPr>
          <a:xfrm>
            <a:off x="697514" y="1524701"/>
            <a:ext cx="3293922" cy="820297"/>
          </a:xfrm>
          <a:prstGeom prst="rect">
            <a:avLst/>
          </a:prstGeom>
          <a:ln>
            <a:noFill/>
          </a:ln>
        </p:spPr>
      </p:pic>
      <p:sp>
        <p:nvSpPr>
          <p:cNvPr id="314" name="CustomShape 6"/>
          <p:cNvSpPr/>
          <p:nvPr/>
        </p:nvSpPr>
        <p:spPr>
          <a:xfrm>
            <a:off x="205401" y="1854845"/>
            <a:ext cx="342552" cy="137151"/>
          </a:xfrm>
          <a:custGeom>
            <a:avLst/>
            <a:gdLst/>
            <a:ahLst/>
            <a:cxnLst/>
            <a:rect l="0" t="0" r="r" b="b"/>
            <a:pathLst>
              <a:path w="1051" h="421">
                <a:moveTo>
                  <a:pt x="0" y="105"/>
                </a:moveTo>
                <a:lnTo>
                  <a:pt x="787" y="105"/>
                </a:lnTo>
                <a:lnTo>
                  <a:pt x="787" y="0"/>
                </a:lnTo>
                <a:lnTo>
                  <a:pt x="1050" y="210"/>
                </a:lnTo>
                <a:lnTo>
                  <a:pt x="787" y="420"/>
                </a:lnTo>
                <a:lnTo>
                  <a:pt x="787" y="315"/>
                </a:lnTo>
                <a:lnTo>
                  <a:pt x="0" y="315"/>
                </a:lnTo>
                <a:lnTo>
                  <a:pt x="0" y="105"/>
                </a:lnTo>
              </a:path>
            </a:pathLst>
          </a:custGeom>
          <a:solidFill>
            <a:srgbClr val="666666"/>
          </a:solidFill>
          <a:ln w="3672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TextShape 7"/>
          <p:cNvSpPr txBox="1"/>
          <p:nvPr/>
        </p:nvSpPr>
        <p:spPr>
          <a:xfrm>
            <a:off x="163929" y="1649444"/>
            <a:ext cx="411128" cy="38500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TextShape 8"/>
          <p:cNvSpPr txBox="1"/>
          <p:nvPr/>
        </p:nvSpPr>
        <p:spPr>
          <a:xfrm>
            <a:off x="596283" y="2400838"/>
            <a:ext cx="978021" cy="27397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Peri-portal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TextShape 9"/>
          <p:cNvSpPr txBox="1"/>
          <p:nvPr/>
        </p:nvSpPr>
        <p:spPr>
          <a:xfrm>
            <a:off x="649511" y="1110308"/>
            <a:ext cx="1024065" cy="23675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Hepatocytes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TextShape 10"/>
          <p:cNvSpPr txBox="1"/>
          <p:nvPr/>
        </p:nvSpPr>
        <p:spPr>
          <a:xfrm>
            <a:off x="1728436" y="1110308"/>
            <a:ext cx="1178197" cy="38500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blood cells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TextShape 11"/>
          <p:cNvSpPr txBox="1"/>
          <p:nvPr/>
        </p:nvSpPr>
        <p:spPr>
          <a:xfrm>
            <a:off x="2915449" y="1110634"/>
            <a:ext cx="1178197" cy="38500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179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 portions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Line 12"/>
          <p:cNvSpPr/>
          <p:nvPr/>
        </p:nvSpPr>
        <p:spPr>
          <a:xfrm>
            <a:off x="1110601" y="1336608"/>
            <a:ext cx="137151" cy="327531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Line 13"/>
          <p:cNvSpPr/>
          <p:nvPr/>
        </p:nvSpPr>
        <p:spPr>
          <a:xfrm flipH="1">
            <a:off x="1864281" y="1321260"/>
            <a:ext cx="411128" cy="616529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Line 14"/>
          <p:cNvSpPr/>
          <p:nvPr/>
        </p:nvSpPr>
        <p:spPr>
          <a:xfrm>
            <a:off x="3440217" y="1321260"/>
            <a:ext cx="68576" cy="548279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TextShape 15"/>
          <p:cNvSpPr txBox="1"/>
          <p:nvPr/>
        </p:nvSpPr>
        <p:spPr>
          <a:xfrm>
            <a:off x="3024844" y="2401165"/>
            <a:ext cx="1124969" cy="46598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Peri-central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16"/>
          <p:cNvSpPr txBox="1"/>
          <p:nvPr/>
        </p:nvSpPr>
        <p:spPr>
          <a:xfrm>
            <a:off x="4396032" y="4343491"/>
            <a:ext cx="4313088" cy="189334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50000"/>
              </a:lnSpc>
            </a:pP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Parameters for sensitivity studies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constants for passive transfer of APAP (k_PD)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Michaelis-menten parameters for active transport of APAP (Vmax_AT, Km_AT)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constants for active export of APAPG and APAPS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Hematocrit (volume fraction of RBCs in simulated blood)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52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t="16139" r="43776" b="2575"/>
          <a:stretch/>
        </p:blipFill>
        <p:spPr bwMode="auto">
          <a:xfrm>
            <a:off x="5431600" y="1311099"/>
            <a:ext cx="3016388" cy="460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00FF"/>
                </a:solidFill>
              </a:rPr>
              <a:t>Liver </a:t>
            </a:r>
            <a:r>
              <a:rPr lang="en-US" sz="4800" b="1" dirty="0" smtClean="0">
                <a:solidFill>
                  <a:srgbClr val="0000FF"/>
                </a:solidFill>
              </a:rPr>
              <a:t>Zonation and Function</a:t>
            </a:r>
            <a:endParaRPr lang="en-US" sz="4800" b="1" dirty="0">
              <a:solidFill>
                <a:srgbClr val="0000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>
              <a:buFont typeface="Arial" pitchFamily="34" charset="0"/>
              <a:buChar char="•"/>
            </a:pPr>
            <a:r>
              <a:rPr lang="en-US" b="1" dirty="0" smtClean="0">
                <a:solidFill>
                  <a:srgbClr val="0000FF"/>
                </a:solidFill>
              </a:rPr>
              <a:t>Core</a:t>
            </a:r>
            <a:r>
              <a:rPr lang="en-US" dirty="0" smtClean="0">
                <a:solidFill>
                  <a:prstClr val="black"/>
                </a:solidFill>
              </a:rPr>
              <a:t> of lobule around Central Vein </a:t>
            </a:r>
            <a:r>
              <a:rPr lang="en-US" i="1" dirty="0" smtClean="0">
                <a:solidFill>
                  <a:prstClr val="black"/>
                </a:solidFill>
              </a:rPr>
              <a:t>(</a:t>
            </a:r>
            <a:r>
              <a:rPr lang="en-US" sz="2000" b="1" i="1" dirty="0" err="1" smtClean="0">
                <a:solidFill>
                  <a:srgbClr val="0000FF"/>
                </a:solidFill>
              </a:rPr>
              <a:t>peri</a:t>
            </a:r>
            <a:r>
              <a:rPr lang="en-US" sz="2000" b="1" i="1" dirty="0" smtClean="0">
                <a:solidFill>
                  <a:srgbClr val="0000FF"/>
                </a:solidFill>
              </a:rPr>
              <a:t>-central</a:t>
            </a:r>
            <a:r>
              <a:rPr lang="en-US" i="1" dirty="0" smtClean="0">
                <a:solidFill>
                  <a:prstClr val="black"/>
                </a:solidFill>
              </a:rPr>
              <a:t>) </a:t>
            </a:r>
            <a:r>
              <a:rPr lang="en-US" dirty="0" smtClean="0">
                <a:solidFill>
                  <a:prstClr val="black"/>
                </a:solidFill>
              </a:rPr>
              <a:t>has </a:t>
            </a:r>
            <a:r>
              <a:rPr lang="en-US" b="1" dirty="0" smtClean="0"/>
              <a:t>different metabolic function </a:t>
            </a:r>
            <a:r>
              <a:rPr lang="en-US" dirty="0" smtClean="0">
                <a:solidFill>
                  <a:prstClr val="black"/>
                </a:solidFill>
              </a:rPr>
              <a:t>from </a:t>
            </a:r>
            <a:r>
              <a:rPr lang="en-US" b="1" i="1" dirty="0" smtClean="0">
                <a:solidFill>
                  <a:srgbClr val="00B050"/>
                </a:solidFill>
              </a:rPr>
              <a:t>periphery</a:t>
            </a:r>
            <a:r>
              <a:rPr lang="en-US" i="1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near Portal Triads </a:t>
            </a:r>
            <a:r>
              <a:rPr lang="en-US" i="1" dirty="0" smtClean="0">
                <a:solidFill>
                  <a:prstClr val="black"/>
                </a:solidFill>
              </a:rPr>
              <a:t>(</a:t>
            </a:r>
            <a:r>
              <a:rPr lang="en-US" sz="2000" b="1" i="1" dirty="0" err="1" smtClean="0">
                <a:solidFill>
                  <a:srgbClr val="00B050"/>
                </a:solidFill>
              </a:rPr>
              <a:t>peri</a:t>
            </a:r>
            <a:r>
              <a:rPr lang="en-US" sz="2000" b="1" i="1" dirty="0" smtClean="0">
                <a:solidFill>
                  <a:srgbClr val="00B050"/>
                </a:solidFill>
              </a:rPr>
              <a:t>-portal</a:t>
            </a:r>
            <a:r>
              <a:rPr lang="en-US" i="1" dirty="0" smtClean="0">
                <a:solidFill>
                  <a:prstClr val="black"/>
                </a:solidFill>
              </a:rPr>
              <a:t>)</a:t>
            </a:r>
          </a:p>
          <a:p>
            <a:pPr marL="285736" indent="-285736" defTabSz="914353">
              <a:buFont typeface="Arial" pitchFamily="34" charset="0"/>
              <a:buChar char="•"/>
            </a:pPr>
            <a:endParaRPr lang="en-US" i="1" dirty="0">
              <a:solidFill>
                <a:prstClr val="black"/>
              </a:solidFill>
            </a:endParaRP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0000FF"/>
                </a:solidFill>
              </a:rPr>
              <a:t>Pericentral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region largely uses </a:t>
            </a:r>
            <a:r>
              <a:rPr lang="en-US" i="1" dirty="0" smtClean="0">
                <a:solidFill>
                  <a:srgbClr val="0000FF"/>
                </a:solidFill>
              </a:rPr>
              <a:t>Phase I </a:t>
            </a:r>
            <a:r>
              <a:rPr lang="en-US" i="1" dirty="0" smtClean="0">
                <a:solidFill>
                  <a:prstClr val="black"/>
                </a:solidFill>
              </a:rPr>
              <a:t>detoxification </a:t>
            </a:r>
            <a:r>
              <a:rPr lang="en-US" dirty="0">
                <a:solidFill>
                  <a:prstClr val="black"/>
                </a:solidFill>
              </a:rPr>
              <a:t>(modification </a:t>
            </a:r>
            <a:r>
              <a:rPr lang="en-US" dirty="0" smtClean="0">
                <a:solidFill>
                  <a:prstClr val="black"/>
                </a:solidFill>
              </a:rPr>
              <a:t>by </a:t>
            </a:r>
            <a:r>
              <a:rPr lang="en-US" b="1" i="1" dirty="0" smtClean="0">
                <a:solidFill>
                  <a:srgbClr val="0000FF"/>
                </a:solidFill>
              </a:rPr>
              <a:t>Cytochrome P450s</a:t>
            </a:r>
            <a:r>
              <a:rPr lang="en-US" dirty="0">
                <a:solidFill>
                  <a:prstClr val="black"/>
                </a:solidFill>
              </a:rPr>
              <a:t>)</a:t>
            </a: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00B050"/>
                </a:solidFill>
              </a:rPr>
              <a:t>Periportal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region largely uses </a:t>
            </a:r>
            <a:r>
              <a:rPr lang="en-US" b="1" i="1" dirty="0" smtClean="0">
                <a:solidFill>
                  <a:srgbClr val="00B050"/>
                </a:solidFill>
              </a:rPr>
              <a:t>Phase II </a:t>
            </a:r>
            <a:r>
              <a:rPr lang="en-US" dirty="0" smtClean="0">
                <a:solidFill>
                  <a:prstClr val="black"/>
                </a:solidFill>
              </a:rPr>
              <a:t>detoxification </a:t>
            </a:r>
            <a:r>
              <a:rPr lang="en-US" dirty="0">
                <a:solidFill>
                  <a:prstClr val="black"/>
                </a:solidFill>
              </a:rPr>
              <a:t>(conjugation by</a:t>
            </a:r>
            <a:r>
              <a:rPr lang="en-US" i="1" dirty="0">
                <a:solidFill>
                  <a:prstClr val="black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transferases</a:t>
            </a:r>
            <a:r>
              <a:rPr lang="en-US" dirty="0">
                <a:solidFill>
                  <a:prstClr val="black"/>
                </a:solidFill>
              </a:rPr>
              <a:t>)</a:t>
            </a:r>
            <a:r>
              <a:rPr lang="en-US" i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</a:rPr>
              <a:t>Human Microscopic Anatomy: An Atlas for Students of Medicine and Biology, R. V. Krstic, Springer-</a:t>
            </a:r>
            <a:r>
              <a:rPr lang="en-US" sz="1400" dirty="0" err="1">
                <a:solidFill>
                  <a:prstClr val="black"/>
                </a:solidFill>
              </a:rPr>
              <a:t>Verlag</a:t>
            </a:r>
            <a:r>
              <a:rPr lang="en-US" sz="1400" dirty="0">
                <a:solidFill>
                  <a:prstClr val="black"/>
                </a:solidFill>
              </a:rPr>
              <a:t>, 1991 (ISBN 978-3-540-53666-6).</a:t>
            </a:r>
          </a:p>
          <a:p>
            <a:pPr marL="342882" indent="-234938" defTabSz="914353">
              <a:buFont typeface="+mj-lt"/>
              <a:buAutoNum type="arabicPeriod"/>
            </a:pPr>
            <a:r>
              <a:rPr lang="en-US" sz="1400" dirty="0">
                <a:solidFill>
                  <a:prstClr val="black"/>
                </a:solidFill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/>
            <a:r>
              <a:rPr lang="en-US" i="1" dirty="0">
                <a:solidFill>
                  <a:prstClr val="black"/>
                </a:solidFill>
              </a:rPr>
              <a:t>Liver Lobule</a:t>
            </a:r>
            <a:r>
              <a:rPr lang="en-US" i="1" baseline="30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/>
            <a:r>
              <a:rPr lang="en-US" i="1" dirty="0"/>
              <a:t>Liver Sinusoid</a:t>
            </a:r>
            <a:r>
              <a:rPr lang="en-US" i="1" baseline="30000" dirty="0"/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/>
            <a:r>
              <a:rPr lang="en-US" dirty="0" err="1">
                <a:solidFill>
                  <a:prstClr val="black"/>
                </a:solidFill>
              </a:rPr>
              <a:t>Sluka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795752" y="1619899"/>
            <a:ext cx="2235884" cy="2561621"/>
          </a:xfrm>
          <a:custGeom>
            <a:avLst/>
            <a:gdLst>
              <a:gd name="connsiteX0" fmla="*/ 425939 w 2235884"/>
              <a:gd name="connsiteY0" fmla="*/ 793363 h 2561621"/>
              <a:gd name="connsiteX1" fmla="*/ 341097 w 2235884"/>
              <a:gd name="connsiteY1" fmla="*/ 1217569 h 2561621"/>
              <a:gd name="connsiteX2" fmla="*/ 30013 w 2235884"/>
              <a:gd name="connsiteY2" fmla="*/ 1434386 h 2561621"/>
              <a:gd name="connsiteX3" fmla="*/ 11159 w 2235884"/>
              <a:gd name="connsiteY3" fmla="*/ 1707763 h 2561621"/>
              <a:gd name="connsiteX4" fmla="*/ 20586 w 2235884"/>
              <a:gd name="connsiteY4" fmla="*/ 2065981 h 2561621"/>
              <a:gd name="connsiteX5" fmla="*/ 96001 w 2235884"/>
              <a:gd name="connsiteY5" fmla="*/ 2311078 h 2561621"/>
              <a:gd name="connsiteX6" fmla="*/ 463646 w 2235884"/>
              <a:gd name="connsiteY6" fmla="*/ 2452480 h 2561621"/>
              <a:gd name="connsiteX7" fmla="*/ 1010401 w 2235884"/>
              <a:gd name="connsiteY7" fmla="*/ 2546748 h 2561621"/>
              <a:gd name="connsiteX8" fmla="*/ 1293205 w 2235884"/>
              <a:gd name="connsiteY8" fmla="*/ 2546748 h 2561621"/>
              <a:gd name="connsiteX9" fmla="*/ 1566582 w 2235884"/>
              <a:gd name="connsiteY9" fmla="*/ 2405346 h 2561621"/>
              <a:gd name="connsiteX10" fmla="*/ 2000215 w 2235884"/>
              <a:gd name="connsiteY10" fmla="*/ 2084835 h 2561621"/>
              <a:gd name="connsiteX11" fmla="*/ 2151044 w 2235884"/>
              <a:gd name="connsiteY11" fmla="*/ 1952860 h 2561621"/>
              <a:gd name="connsiteX12" fmla="*/ 2226458 w 2235884"/>
              <a:gd name="connsiteY12" fmla="*/ 1651202 h 2561621"/>
              <a:gd name="connsiteX13" fmla="*/ 2226458 w 2235884"/>
              <a:gd name="connsiteY13" fmla="*/ 1161008 h 2561621"/>
              <a:gd name="connsiteX14" fmla="*/ 2151044 w 2235884"/>
              <a:gd name="connsiteY14" fmla="*/ 774509 h 2561621"/>
              <a:gd name="connsiteX15" fmla="*/ 2113337 w 2235884"/>
              <a:gd name="connsiteY15" fmla="*/ 661388 h 2561621"/>
              <a:gd name="connsiteX16" fmla="*/ 1905947 w 2235884"/>
              <a:gd name="connsiteY16" fmla="*/ 435144 h 2561621"/>
              <a:gd name="connsiteX17" fmla="*/ 1736264 w 2235884"/>
              <a:gd name="connsiteY17" fmla="*/ 293742 h 2561621"/>
              <a:gd name="connsiteX18" fmla="*/ 1576009 w 2235884"/>
              <a:gd name="connsiteY18" fmla="*/ 161767 h 2561621"/>
              <a:gd name="connsiteX19" fmla="*/ 1434607 w 2235884"/>
              <a:gd name="connsiteY19" fmla="*/ 1511 h 2561621"/>
              <a:gd name="connsiteX20" fmla="*/ 1123522 w 2235884"/>
              <a:gd name="connsiteY20" fmla="*/ 86353 h 2561621"/>
              <a:gd name="connsiteX21" fmla="*/ 868999 w 2235884"/>
              <a:gd name="connsiteY21" fmla="*/ 171194 h 2561621"/>
              <a:gd name="connsiteX22" fmla="*/ 680462 w 2235884"/>
              <a:gd name="connsiteY22" fmla="*/ 293742 h 2561621"/>
              <a:gd name="connsiteX23" fmla="*/ 539060 w 2235884"/>
              <a:gd name="connsiteY23" fmla="*/ 435144 h 2561621"/>
              <a:gd name="connsiteX24" fmla="*/ 501353 w 2235884"/>
              <a:gd name="connsiteY24" fmla="*/ 585973 h 2561621"/>
              <a:gd name="connsiteX25" fmla="*/ 425939 w 2235884"/>
              <a:gd name="connsiteY25" fmla="*/ 793363 h 256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35884" h="2561621">
                <a:moveTo>
                  <a:pt x="425939" y="793363"/>
                </a:moveTo>
                <a:cubicBezTo>
                  <a:pt x="399230" y="898629"/>
                  <a:pt x="407085" y="1110732"/>
                  <a:pt x="341097" y="1217569"/>
                </a:cubicBezTo>
                <a:cubicBezTo>
                  <a:pt x="275109" y="1324406"/>
                  <a:pt x="85003" y="1352687"/>
                  <a:pt x="30013" y="1434386"/>
                </a:cubicBezTo>
                <a:cubicBezTo>
                  <a:pt x="-24977" y="1516085"/>
                  <a:pt x="12730" y="1602497"/>
                  <a:pt x="11159" y="1707763"/>
                </a:cubicBezTo>
                <a:cubicBezTo>
                  <a:pt x="9588" y="1813029"/>
                  <a:pt x="6446" y="1965429"/>
                  <a:pt x="20586" y="2065981"/>
                </a:cubicBezTo>
                <a:cubicBezTo>
                  <a:pt x="34726" y="2166533"/>
                  <a:pt x="22158" y="2246662"/>
                  <a:pt x="96001" y="2311078"/>
                </a:cubicBezTo>
                <a:cubicBezTo>
                  <a:pt x="169844" y="2375494"/>
                  <a:pt x="311246" y="2413202"/>
                  <a:pt x="463646" y="2452480"/>
                </a:cubicBezTo>
                <a:cubicBezTo>
                  <a:pt x="616046" y="2491758"/>
                  <a:pt x="872141" y="2531037"/>
                  <a:pt x="1010401" y="2546748"/>
                </a:cubicBezTo>
                <a:cubicBezTo>
                  <a:pt x="1148661" y="2562459"/>
                  <a:pt x="1200508" y="2570315"/>
                  <a:pt x="1293205" y="2546748"/>
                </a:cubicBezTo>
                <a:cubicBezTo>
                  <a:pt x="1385902" y="2523181"/>
                  <a:pt x="1448747" y="2482331"/>
                  <a:pt x="1566582" y="2405346"/>
                </a:cubicBezTo>
                <a:cubicBezTo>
                  <a:pt x="1684417" y="2328361"/>
                  <a:pt x="1902805" y="2160249"/>
                  <a:pt x="2000215" y="2084835"/>
                </a:cubicBezTo>
                <a:cubicBezTo>
                  <a:pt x="2097625" y="2009421"/>
                  <a:pt x="2113337" y="2025132"/>
                  <a:pt x="2151044" y="1952860"/>
                </a:cubicBezTo>
                <a:cubicBezTo>
                  <a:pt x="2188751" y="1880588"/>
                  <a:pt x="2213889" y="1783177"/>
                  <a:pt x="2226458" y="1651202"/>
                </a:cubicBezTo>
                <a:cubicBezTo>
                  <a:pt x="2239027" y="1519227"/>
                  <a:pt x="2239027" y="1307123"/>
                  <a:pt x="2226458" y="1161008"/>
                </a:cubicBezTo>
                <a:cubicBezTo>
                  <a:pt x="2213889" y="1014893"/>
                  <a:pt x="2169898" y="857779"/>
                  <a:pt x="2151044" y="774509"/>
                </a:cubicBezTo>
                <a:cubicBezTo>
                  <a:pt x="2132191" y="691239"/>
                  <a:pt x="2154186" y="717949"/>
                  <a:pt x="2113337" y="661388"/>
                </a:cubicBezTo>
                <a:cubicBezTo>
                  <a:pt x="2072488" y="604827"/>
                  <a:pt x="1968792" y="496418"/>
                  <a:pt x="1905947" y="435144"/>
                </a:cubicBezTo>
                <a:cubicBezTo>
                  <a:pt x="1843102" y="373870"/>
                  <a:pt x="1736264" y="293742"/>
                  <a:pt x="1736264" y="293742"/>
                </a:cubicBezTo>
                <a:cubicBezTo>
                  <a:pt x="1681274" y="248179"/>
                  <a:pt x="1626285" y="210472"/>
                  <a:pt x="1576009" y="161767"/>
                </a:cubicBezTo>
                <a:cubicBezTo>
                  <a:pt x="1525733" y="113062"/>
                  <a:pt x="1510022" y="14080"/>
                  <a:pt x="1434607" y="1511"/>
                </a:cubicBezTo>
                <a:cubicBezTo>
                  <a:pt x="1359192" y="-11058"/>
                  <a:pt x="1217790" y="58072"/>
                  <a:pt x="1123522" y="86353"/>
                </a:cubicBezTo>
                <a:cubicBezTo>
                  <a:pt x="1029254" y="114633"/>
                  <a:pt x="942842" y="136629"/>
                  <a:pt x="868999" y="171194"/>
                </a:cubicBezTo>
                <a:cubicBezTo>
                  <a:pt x="795156" y="205759"/>
                  <a:pt x="735452" y="249750"/>
                  <a:pt x="680462" y="293742"/>
                </a:cubicBezTo>
                <a:cubicBezTo>
                  <a:pt x="625472" y="337734"/>
                  <a:pt x="568911" y="386439"/>
                  <a:pt x="539060" y="435144"/>
                </a:cubicBezTo>
                <a:cubicBezTo>
                  <a:pt x="509209" y="483849"/>
                  <a:pt x="518635" y="526270"/>
                  <a:pt x="501353" y="585973"/>
                </a:cubicBezTo>
                <a:cubicBezTo>
                  <a:pt x="484071" y="645676"/>
                  <a:pt x="452648" y="688097"/>
                  <a:pt x="425939" y="793363"/>
                </a:cubicBezTo>
                <a:close/>
              </a:path>
            </a:pathLst>
          </a:custGeom>
          <a:solidFill>
            <a:srgbClr val="00B050">
              <a:alpha val="50000"/>
            </a:srgbClr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95400" y="4202906"/>
            <a:ext cx="1322542" cy="113109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6296584" y="1970202"/>
            <a:ext cx="1106509" cy="1706480"/>
          </a:xfrm>
          <a:custGeom>
            <a:avLst/>
            <a:gdLst>
              <a:gd name="connsiteX0" fmla="*/ 679251 w 1106509"/>
              <a:gd name="connsiteY0" fmla="*/ 0 h 1706480"/>
              <a:gd name="connsiteX1" fmla="*/ 481288 w 1106509"/>
              <a:gd name="connsiteY1" fmla="*/ 245097 h 1706480"/>
              <a:gd name="connsiteX2" fmla="*/ 273898 w 1106509"/>
              <a:gd name="connsiteY2" fmla="*/ 763571 h 1706480"/>
              <a:gd name="connsiteX3" fmla="*/ 236191 w 1106509"/>
              <a:gd name="connsiteY3" fmla="*/ 999241 h 1706480"/>
              <a:gd name="connsiteX4" fmla="*/ 85362 w 1106509"/>
              <a:gd name="connsiteY4" fmla="*/ 1206631 h 1706480"/>
              <a:gd name="connsiteX5" fmla="*/ 521 w 1106509"/>
              <a:gd name="connsiteY5" fmla="*/ 1442301 h 1706480"/>
              <a:gd name="connsiteX6" fmla="*/ 123070 w 1106509"/>
              <a:gd name="connsiteY6" fmla="*/ 1630837 h 1706480"/>
              <a:gd name="connsiteX7" fmla="*/ 509569 w 1106509"/>
              <a:gd name="connsiteY7" fmla="*/ 1706252 h 1706480"/>
              <a:gd name="connsiteX8" fmla="*/ 754665 w 1106509"/>
              <a:gd name="connsiteY8" fmla="*/ 1649691 h 1706480"/>
              <a:gd name="connsiteX9" fmla="*/ 943202 w 1106509"/>
              <a:gd name="connsiteY9" fmla="*/ 1527142 h 1706480"/>
              <a:gd name="connsiteX10" fmla="*/ 1065750 w 1106509"/>
              <a:gd name="connsiteY10" fmla="*/ 1348033 h 1706480"/>
              <a:gd name="connsiteX11" fmla="*/ 1075177 w 1106509"/>
              <a:gd name="connsiteY11" fmla="*/ 1253765 h 1706480"/>
              <a:gd name="connsiteX12" fmla="*/ 1103457 w 1106509"/>
              <a:gd name="connsiteY12" fmla="*/ 801278 h 1706480"/>
              <a:gd name="connsiteX13" fmla="*/ 1094030 w 1106509"/>
              <a:gd name="connsiteY13" fmla="*/ 386499 h 1706480"/>
              <a:gd name="connsiteX14" fmla="*/ 999762 w 1106509"/>
              <a:gd name="connsiteY14" fmla="*/ 179109 h 1706480"/>
              <a:gd name="connsiteX15" fmla="*/ 754665 w 1106509"/>
              <a:gd name="connsiteY15" fmla="*/ 0 h 170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06509" h="1706480">
                <a:moveTo>
                  <a:pt x="679251" y="0"/>
                </a:moveTo>
                <a:cubicBezTo>
                  <a:pt x="614049" y="58917"/>
                  <a:pt x="548847" y="117835"/>
                  <a:pt x="481288" y="245097"/>
                </a:cubicBezTo>
                <a:cubicBezTo>
                  <a:pt x="413729" y="372359"/>
                  <a:pt x="314747" y="637880"/>
                  <a:pt x="273898" y="763571"/>
                </a:cubicBezTo>
                <a:cubicBezTo>
                  <a:pt x="233049" y="889262"/>
                  <a:pt x="267614" y="925398"/>
                  <a:pt x="236191" y="999241"/>
                </a:cubicBezTo>
                <a:cubicBezTo>
                  <a:pt x="204768" y="1073084"/>
                  <a:pt x="124640" y="1132788"/>
                  <a:pt x="85362" y="1206631"/>
                </a:cubicBezTo>
                <a:cubicBezTo>
                  <a:pt x="46084" y="1280474"/>
                  <a:pt x="-5764" y="1371600"/>
                  <a:pt x="521" y="1442301"/>
                </a:cubicBezTo>
                <a:cubicBezTo>
                  <a:pt x="6806" y="1513002"/>
                  <a:pt x="38229" y="1586845"/>
                  <a:pt x="123070" y="1630837"/>
                </a:cubicBezTo>
                <a:cubicBezTo>
                  <a:pt x="207911" y="1674829"/>
                  <a:pt x="404303" y="1703110"/>
                  <a:pt x="509569" y="1706252"/>
                </a:cubicBezTo>
                <a:cubicBezTo>
                  <a:pt x="614835" y="1709394"/>
                  <a:pt x="682393" y="1679543"/>
                  <a:pt x="754665" y="1649691"/>
                </a:cubicBezTo>
                <a:cubicBezTo>
                  <a:pt x="826937" y="1619839"/>
                  <a:pt x="891355" y="1577418"/>
                  <a:pt x="943202" y="1527142"/>
                </a:cubicBezTo>
                <a:cubicBezTo>
                  <a:pt x="995049" y="1476866"/>
                  <a:pt x="1043754" y="1393596"/>
                  <a:pt x="1065750" y="1348033"/>
                </a:cubicBezTo>
                <a:cubicBezTo>
                  <a:pt x="1087746" y="1302470"/>
                  <a:pt x="1068893" y="1344891"/>
                  <a:pt x="1075177" y="1253765"/>
                </a:cubicBezTo>
                <a:cubicBezTo>
                  <a:pt x="1081461" y="1162639"/>
                  <a:pt x="1100315" y="945822"/>
                  <a:pt x="1103457" y="801278"/>
                </a:cubicBezTo>
                <a:cubicBezTo>
                  <a:pt x="1106599" y="656734"/>
                  <a:pt x="1111312" y="490194"/>
                  <a:pt x="1094030" y="386499"/>
                </a:cubicBezTo>
                <a:cubicBezTo>
                  <a:pt x="1076748" y="282804"/>
                  <a:pt x="1056323" y="243525"/>
                  <a:pt x="999762" y="179109"/>
                </a:cubicBezTo>
                <a:cubicBezTo>
                  <a:pt x="943201" y="114693"/>
                  <a:pt x="848933" y="57346"/>
                  <a:pt x="754665" y="0"/>
                </a:cubicBezTo>
              </a:path>
            </a:pathLst>
          </a:custGeom>
          <a:solidFill>
            <a:srgbClr val="0000FF">
              <a:alpha val="50000"/>
            </a:srgb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62366" y="4203421"/>
            <a:ext cx="1322542" cy="1131094"/>
          </a:xfrm>
          <a:prstGeom prst="rect">
            <a:avLst/>
          </a:prstGeom>
          <a:solidFill>
            <a:srgbClr val="00B050">
              <a:alpha val="50000"/>
            </a:srgbClr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8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Liver Flow/Transport Submodel</a:t>
            </a:r>
          </a:p>
        </p:txBody>
      </p:sp>
      <p:pic>
        <p:nvPicPr>
          <p:cNvPr id="326" name="Picture 325"/>
          <p:cNvPicPr/>
          <p:nvPr/>
        </p:nvPicPr>
        <p:blipFill>
          <a:blip r:embed="rId2"/>
          <a:stretch/>
        </p:blipFill>
        <p:spPr>
          <a:xfrm>
            <a:off x="364432" y="3182928"/>
            <a:ext cx="3657373" cy="2306104"/>
          </a:xfrm>
          <a:prstGeom prst="rect">
            <a:avLst/>
          </a:prstGeom>
          <a:ln w="36720">
            <a:noFill/>
          </a:ln>
        </p:spPr>
      </p:pic>
      <p:sp>
        <p:nvSpPr>
          <p:cNvPr id="327" name="TextShape 2"/>
          <p:cNvSpPr txBox="1"/>
          <p:nvPr/>
        </p:nvSpPr>
        <p:spPr>
          <a:xfrm>
            <a:off x="17634" y="2878582"/>
            <a:ext cx="4396032" cy="46598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Glazier-Graner-Hogeweg model </a:t>
            </a:r>
            <a:r>
              <a:rPr lang="en-US" sz="1270" i="1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[1]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blood flow in CC3D </a:t>
            </a:r>
            <a:r>
              <a:rPr lang="en-US" sz="1270" i="1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[2]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4231451" y="1536457"/>
            <a:ext cx="4625924" cy="2322432"/>
          </a:xfrm>
          <a:prstGeom prst="rect">
            <a:avLst/>
          </a:prstGeom>
          <a:ln w="36720">
            <a:noFill/>
          </a:ln>
        </p:spPr>
      </p:pic>
      <p:sp>
        <p:nvSpPr>
          <p:cNvPr id="329" name="TextShape 3"/>
          <p:cNvSpPr txBox="1"/>
          <p:nvPr/>
        </p:nvSpPr>
        <p:spPr>
          <a:xfrm>
            <a:off x="4817937" y="1194558"/>
            <a:ext cx="3483648" cy="46598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Transport of APAP, APAPG and APAPS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TextShape 4"/>
          <p:cNvSpPr txBox="1"/>
          <p:nvPr/>
        </p:nvSpPr>
        <p:spPr>
          <a:xfrm>
            <a:off x="4710175" y="3973508"/>
            <a:ext cx="3566592" cy="21715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9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HEP – Hepatocyte; RBC – Red blood cell; SP – Serum portion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5"/>
          <p:cNvSpPr txBox="1"/>
          <p:nvPr/>
        </p:nvSpPr>
        <p:spPr>
          <a:xfrm>
            <a:off x="201156" y="5693780"/>
            <a:ext cx="4076665" cy="459458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[1] Glazier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al.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Phys. Rev. E.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(1993)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[2] Swat,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 al.,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Methods in Cell Biology</a:t>
            </a: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(2012)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2" name="Picture 3"/>
          <p:cNvPicPr/>
          <p:nvPr/>
        </p:nvPicPr>
        <p:blipFill>
          <a:blip r:embed="rId4"/>
          <a:srcRect l="6608" t="37140" r="6935" b="37247"/>
          <a:stretch/>
        </p:blipFill>
        <p:spPr>
          <a:xfrm>
            <a:off x="697514" y="1524701"/>
            <a:ext cx="3293922" cy="820297"/>
          </a:xfrm>
          <a:prstGeom prst="rect">
            <a:avLst/>
          </a:prstGeom>
          <a:ln>
            <a:noFill/>
          </a:ln>
        </p:spPr>
      </p:pic>
      <p:sp>
        <p:nvSpPr>
          <p:cNvPr id="333" name="CustomShape 6"/>
          <p:cNvSpPr/>
          <p:nvPr/>
        </p:nvSpPr>
        <p:spPr>
          <a:xfrm>
            <a:off x="205401" y="1854845"/>
            <a:ext cx="342552" cy="137151"/>
          </a:xfrm>
          <a:custGeom>
            <a:avLst/>
            <a:gdLst/>
            <a:ahLst/>
            <a:cxnLst/>
            <a:rect l="0" t="0" r="r" b="b"/>
            <a:pathLst>
              <a:path w="1051" h="421">
                <a:moveTo>
                  <a:pt x="0" y="105"/>
                </a:moveTo>
                <a:lnTo>
                  <a:pt x="787" y="105"/>
                </a:lnTo>
                <a:lnTo>
                  <a:pt x="787" y="0"/>
                </a:lnTo>
                <a:lnTo>
                  <a:pt x="1050" y="210"/>
                </a:lnTo>
                <a:lnTo>
                  <a:pt x="787" y="420"/>
                </a:lnTo>
                <a:lnTo>
                  <a:pt x="787" y="315"/>
                </a:lnTo>
                <a:lnTo>
                  <a:pt x="0" y="315"/>
                </a:lnTo>
                <a:lnTo>
                  <a:pt x="0" y="105"/>
                </a:lnTo>
              </a:path>
            </a:pathLst>
          </a:custGeom>
          <a:solidFill>
            <a:srgbClr val="666666"/>
          </a:solidFill>
          <a:ln w="3672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TextShape 7"/>
          <p:cNvSpPr txBox="1"/>
          <p:nvPr/>
        </p:nvSpPr>
        <p:spPr>
          <a:xfrm>
            <a:off x="163929" y="1649444"/>
            <a:ext cx="411128" cy="38500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TextShape 8"/>
          <p:cNvSpPr txBox="1"/>
          <p:nvPr/>
        </p:nvSpPr>
        <p:spPr>
          <a:xfrm>
            <a:off x="596283" y="2400838"/>
            <a:ext cx="978021" cy="27397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Peri-portal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TextShape 9"/>
          <p:cNvSpPr txBox="1"/>
          <p:nvPr/>
        </p:nvSpPr>
        <p:spPr>
          <a:xfrm>
            <a:off x="649511" y="1110308"/>
            <a:ext cx="1024065" cy="23675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Hepatocytes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TextShape 10"/>
          <p:cNvSpPr txBox="1"/>
          <p:nvPr/>
        </p:nvSpPr>
        <p:spPr>
          <a:xfrm>
            <a:off x="1728436" y="1110308"/>
            <a:ext cx="1178197" cy="38500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blood cells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TextShape 11"/>
          <p:cNvSpPr txBox="1"/>
          <p:nvPr/>
        </p:nvSpPr>
        <p:spPr>
          <a:xfrm>
            <a:off x="2915449" y="1110634"/>
            <a:ext cx="1178197" cy="38500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179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 portions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Line 12"/>
          <p:cNvSpPr/>
          <p:nvPr/>
        </p:nvSpPr>
        <p:spPr>
          <a:xfrm>
            <a:off x="1110601" y="1336608"/>
            <a:ext cx="137151" cy="327531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Line 13"/>
          <p:cNvSpPr/>
          <p:nvPr/>
        </p:nvSpPr>
        <p:spPr>
          <a:xfrm flipH="1">
            <a:off x="1864281" y="1321260"/>
            <a:ext cx="411128" cy="616529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14"/>
          <p:cNvSpPr/>
          <p:nvPr/>
        </p:nvSpPr>
        <p:spPr>
          <a:xfrm>
            <a:off x="3440217" y="1321260"/>
            <a:ext cx="68576" cy="548279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TextShape 15"/>
          <p:cNvSpPr txBox="1"/>
          <p:nvPr/>
        </p:nvSpPr>
        <p:spPr>
          <a:xfrm>
            <a:off x="3024844" y="2401165"/>
            <a:ext cx="1124969" cy="46598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Peri-central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TextShape 16"/>
          <p:cNvSpPr txBox="1"/>
          <p:nvPr/>
        </p:nvSpPr>
        <p:spPr>
          <a:xfrm>
            <a:off x="4396032" y="4343491"/>
            <a:ext cx="4313088" cy="189334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50000"/>
              </a:lnSpc>
            </a:pPr>
            <a:r>
              <a:rPr lang="en-US" sz="127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Parameters for sensitivity studies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constants for passive transfer of APAP (k_PD)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Michaelis-menten parameters for active transport of APAP (Vmax_AT, Km_AT)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constants for active export of APAPG and APAPS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5934" indent="-195934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Hematocrit (volume fraction of RBCs in simulated blood)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Picture 343"/>
          <p:cNvPicPr/>
          <p:nvPr/>
        </p:nvPicPr>
        <p:blipFill>
          <a:blip r:embed="rId5"/>
          <a:stretch/>
        </p:blipFill>
        <p:spPr>
          <a:xfrm>
            <a:off x="1741824" y="943767"/>
            <a:ext cx="5458303" cy="5774731"/>
          </a:xfrm>
          <a:prstGeom prst="rect">
            <a:avLst/>
          </a:prstGeom>
          <a:ln w="36720">
            <a:noFill/>
          </a:ln>
        </p:spPr>
      </p:pic>
    </p:spTree>
    <p:extLst>
      <p:ext uri="{BB962C8B-B14F-4D97-AF65-F5344CB8AC3E}">
        <p14:creationId xmlns:p14="http://schemas.microsoft.com/office/powerpoint/2010/main" val="3236832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66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Standalone Simulation </a:t>
            </a:r>
            <a:r>
              <a:rPr lang="en-US" sz="290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US" sz="272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Multicell Flow/Transport Submodels in CC3D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1015575" y="5409354"/>
            <a:ext cx="7071792" cy="32197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 inflow APAP concentration between 1</a:t>
            </a:r>
            <a:r>
              <a:rPr lang="en-US" sz="1633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</a:t>
            </a: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3</a:t>
            </a:r>
            <a:r>
              <a:rPr lang="en-US" sz="1633" spc="-1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rd</a:t>
            </a:r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simulated seconds.</a:t>
            </a:r>
          </a:p>
        </p:txBody>
      </p:sp>
    </p:spTree>
    <p:extLst>
      <p:ext uri="{BB962C8B-B14F-4D97-AF65-F5344CB8AC3E}">
        <p14:creationId xmlns:p14="http://schemas.microsoft.com/office/powerpoint/2010/main" val="1149933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11530" y="1751981"/>
            <a:ext cx="1824768" cy="331776"/>
          </a:xfrm>
          <a:prstGeom prst="rect">
            <a:avLst/>
          </a:prstGeom>
          <a:solidFill>
            <a:srgbClr val="DDDDDD"/>
          </a:solidFill>
          <a:ln w="27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TextShape 2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Simulation Integrating Submodels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3"/>
          <p:cNvSpPr txBox="1"/>
          <p:nvPr/>
        </p:nvSpPr>
        <p:spPr>
          <a:xfrm>
            <a:off x="248832" y="3141783"/>
            <a:ext cx="2737152" cy="15423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145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Spatio-temporal progression of APAP, APAPG and APAPS concentrations in the virtual liver lobule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TextShape 4"/>
          <p:cNvSpPr txBox="1"/>
          <p:nvPr/>
        </p:nvSpPr>
        <p:spPr>
          <a:xfrm>
            <a:off x="432027" y="1639974"/>
            <a:ext cx="1704271" cy="559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451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REFSIM 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TextShape 5"/>
          <p:cNvSpPr txBox="1"/>
          <p:nvPr/>
        </p:nvSpPr>
        <p:spPr>
          <a:xfrm>
            <a:off x="429415" y="2083757"/>
            <a:ext cx="1704271" cy="570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70 kg human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mg/kg oral dose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TextShape 6"/>
          <p:cNvSpPr txBox="1"/>
          <p:nvPr/>
        </p:nvSpPr>
        <p:spPr>
          <a:xfrm>
            <a:off x="7118816" y="6276348"/>
            <a:ext cx="993369" cy="26320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(hour)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6517309" y="863435"/>
            <a:ext cx="2176790" cy="336021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17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 concentrations of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17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APAP, APAPG and APAPS 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8"/>
          <p:cNvSpPr/>
          <p:nvPr/>
        </p:nvSpPr>
        <p:spPr>
          <a:xfrm>
            <a:off x="6517309" y="2528846"/>
            <a:ext cx="2176790" cy="336021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17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PBPK compartmental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17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concentrations of APAP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9"/>
          <p:cNvSpPr/>
          <p:nvPr/>
        </p:nvSpPr>
        <p:spPr>
          <a:xfrm>
            <a:off x="6517309" y="4292223"/>
            <a:ext cx="2176790" cy="336021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17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Subcellular concentrations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17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GSH in select hepatocytes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0805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Simulation Integrating Submodels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333083" y="2996141"/>
            <a:ext cx="2901734" cy="9855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series of average zonal chemical concentrations in the virtual liver lobule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311530" y="1752308"/>
            <a:ext cx="1824768" cy="331776"/>
          </a:xfrm>
          <a:prstGeom prst="rect">
            <a:avLst/>
          </a:prstGeom>
          <a:solidFill>
            <a:srgbClr val="DDDDDD"/>
          </a:solidFill>
          <a:ln w="27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TextShape 4"/>
          <p:cNvSpPr txBox="1"/>
          <p:nvPr/>
        </p:nvSpPr>
        <p:spPr>
          <a:xfrm>
            <a:off x="432027" y="1640301"/>
            <a:ext cx="1704271" cy="559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451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REFSIM 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TextShape 5"/>
          <p:cNvSpPr txBox="1"/>
          <p:nvPr/>
        </p:nvSpPr>
        <p:spPr>
          <a:xfrm>
            <a:off x="429742" y="2083757"/>
            <a:ext cx="1704271" cy="570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70 kg human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mg/kg oral dose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8" name="Picture 367"/>
          <p:cNvPicPr/>
          <p:nvPr/>
        </p:nvPicPr>
        <p:blipFill>
          <a:blip r:embed="rId2"/>
          <a:srcRect l="15992" r="16003"/>
          <a:stretch/>
        </p:blipFill>
        <p:spPr>
          <a:xfrm>
            <a:off x="381412" y="3973509"/>
            <a:ext cx="3102236" cy="920548"/>
          </a:xfrm>
          <a:prstGeom prst="rect">
            <a:avLst/>
          </a:prstGeom>
          <a:ln w="36720">
            <a:noFill/>
          </a:ln>
        </p:spPr>
      </p:pic>
      <p:sp>
        <p:nvSpPr>
          <p:cNvPr id="369" name="TextShape 6"/>
          <p:cNvSpPr txBox="1"/>
          <p:nvPr/>
        </p:nvSpPr>
        <p:spPr>
          <a:xfrm>
            <a:off x="1139664" y="5097825"/>
            <a:ext cx="2675760" cy="11259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50000"/>
              </a:lnSpc>
            </a:pP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PP –  Peri-portal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MZ –  Mid-zonal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PV –  Peri-venous (Peri-central)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7"/>
          <p:cNvSpPr/>
          <p:nvPr/>
        </p:nvSpPr>
        <p:spPr>
          <a:xfrm>
            <a:off x="819971" y="5728068"/>
            <a:ext cx="140090" cy="141070"/>
          </a:xfrm>
          <a:custGeom>
            <a:avLst/>
            <a:gdLst/>
            <a:ahLst/>
            <a:cxnLst/>
            <a:rect l="0" t="0" r="r" b="b"/>
            <a:pathLst>
              <a:path w="431" h="433">
                <a:moveTo>
                  <a:pt x="215" y="0"/>
                </a:moveTo>
                <a:lnTo>
                  <a:pt x="430" y="432"/>
                </a:lnTo>
                <a:lnTo>
                  <a:pt x="0" y="432"/>
                </a:lnTo>
                <a:lnTo>
                  <a:pt x="215" y="0"/>
                </a:lnTo>
              </a:path>
            </a:pathLst>
          </a:custGeom>
          <a:noFill/>
          <a:ln w="27360">
            <a:solidFill>
              <a:srgbClr val="00CC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8"/>
          <p:cNvSpPr/>
          <p:nvPr/>
        </p:nvSpPr>
        <p:spPr>
          <a:xfrm>
            <a:off x="802337" y="5110234"/>
            <a:ext cx="157724" cy="15903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noFill/>
          <a:ln w="273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9"/>
          <p:cNvSpPr/>
          <p:nvPr/>
        </p:nvSpPr>
        <p:spPr>
          <a:xfrm>
            <a:off x="821603" y="5436784"/>
            <a:ext cx="135845" cy="136825"/>
          </a:xfrm>
          <a:prstGeom prst="rect">
            <a:avLst/>
          </a:prstGeom>
          <a:noFill/>
          <a:ln w="27360">
            <a:solidFill>
              <a:srgbClr val="FFCC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TextShape 10"/>
          <p:cNvSpPr txBox="1"/>
          <p:nvPr/>
        </p:nvSpPr>
        <p:spPr>
          <a:xfrm>
            <a:off x="17634" y="5326410"/>
            <a:ext cx="772294" cy="391535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(markers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figures)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4" name="Picture 373"/>
          <p:cNvPicPr/>
          <p:nvPr/>
        </p:nvPicPr>
        <p:blipFill>
          <a:blip r:embed="rId3"/>
          <a:stretch/>
        </p:blipFill>
        <p:spPr>
          <a:xfrm>
            <a:off x="4077645" y="871272"/>
            <a:ext cx="4661518" cy="5275108"/>
          </a:xfrm>
          <a:prstGeom prst="rect">
            <a:avLst/>
          </a:prstGeom>
          <a:ln w="36720">
            <a:noFill/>
          </a:ln>
        </p:spPr>
      </p:pic>
      <p:sp>
        <p:nvSpPr>
          <p:cNvPr id="375" name="CustomShape 11"/>
          <p:cNvSpPr/>
          <p:nvPr/>
        </p:nvSpPr>
        <p:spPr>
          <a:xfrm rot="16200000">
            <a:off x="3418338" y="1679487"/>
            <a:ext cx="1244160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Concentration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12"/>
          <p:cNvSpPr/>
          <p:nvPr/>
        </p:nvSpPr>
        <p:spPr>
          <a:xfrm rot="16200000">
            <a:off x="5769507" y="1679487"/>
            <a:ext cx="1244160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Concentration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13"/>
          <p:cNvSpPr/>
          <p:nvPr/>
        </p:nvSpPr>
        <p:spPr>
          <a:xfrm rot="16200000">
            <a:off x="5769507" y="3442863"/>
            <a:ext cx="1244160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Concentration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14"/>
          <p:cNvSpPr/>
          <p:nvPr/>
        </p:nvSpPr>
        <p:spPr>
          <a:xfrm rot="16200000">
            <a:off x="3418338" y="3442863"/>
            <a:ext cx="1244160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Concentration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15"/>
          <p:cNvSpPr/>
          <p:nvPr/>
        </p:nvSpPr>
        <p:spPr>
          <a:xfrm rot="16200000">
            <a:off x="3418338" y="5238895"/>
            <a:ext cx="1244160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Concentration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16"/>
          <p:cNvSpPr/>
          <p:nvPr/>
        </p:nvSpPr>
        <p:spPr>
          <a:xfrm rot="16200000">
            <a:off x="5769507" y="5238895"/>
            <a:ext cx="1244160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Concentration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TextShape 17"/>
          <p:cNvSpPr txBox="1"/>
          <p:nvPr/>
        </p:nvSpPr>
        <p:spPr>
          <a:xfrm>
            <a:off x="5187593" y="1026711"/>
            <a:ext cx="642326" cy="28671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TextShape 18"/>
          <p:cNvSpPr txBox="1"/>
          <p:nvPr/>
        </p:nvSpPr>
        <p:spPr>
          <a:xfrm>
            <a:off x="7473777" y="1026711"/>
            <a:ext cx="561995" cy="28671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GSH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TextShape 19"/>
          <p:cNvSpPr txBox="1"/>
          <p:nvPr/>
        </p:nvSpPr>
        <p:spPr>
          <a:xfrm>
            <a:off x="5187592" y="2790087"/>
            <a:ext cx="736373" cy="28671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NAPQI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TextShape 20"/>
          <p:cNvSpPr txBox="1"/>
          <p:nvPr/>
        </p:nvSpPr>
        <p:spPr>
          <a:xfrm>
            <a:off x="7212536" y="2790087"/>
            <a:ext cx="1101131" cy="28671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TextShape 21"/>
          <p:cNvSpPr txBox="1"/>
          <p:nvPr/>
        </p:nvSpPr>
        <p:spPr>
          <a:xfrm>
            <a:off x="5154938" y="4553464"/>
            <a:ext cx="784702" cy="28671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APAPG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TextShape 22"/>
          <p:cNvSpPr txBox="1"/>
          <p:nvPr/>
        </p:nvSpPr>
        <p:spPr>
          <a:xfrm>
            <a:off x="7506432" y="4553464"/>
            <a:ext cx="765436" cy="28671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23"/>
          <p:cNvSpPr/>
          <p:nvPr/>
        </p:nvSpPr>
        <p:spPr>
          <a:xfrm>
            <a:off x="4511632" y="2823069"/>
            <a:ext cx="663552" cy="497664"/>
          </a:xfrm>
          <a:prstGeom prst="ellipse">
            <a:avLst/>
          </a:prstGeom>
          <a:noFill/>
          <a:ln w="36720">
            <a:solidFill>
              <a:srgbClr val="CC00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" name="CustomShape 24"/>
          <p:cNvSpPr/>
          <p:nvPr/>
        </p:nvSpPr>
        <p:spPr>
          <a:xfrm rot="1052400">
            <a:off x="7059711" y="1662506"/>
            <a:ext cx="1352248" cy="552198"/>
          </a:xfrm>
          <a:prstGeom prst="ellipse">
            <a:avLst/>
          </a:prstGeom>
          <a:noFill/>
          <a:ln w="36720">
            <a:solidFill>
              <a:srgbClr val="CC00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TextShape 25"/>
          <p:cNvSpPr txBox="1"/>
          <p:nvPr/>
        </p:nvSpPr>
        <p:spPr>
          <a:xfrm>
            <a:off x="7380057" y="6015106"/>
            <a:ext cx="873198" cy="23675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(hour)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TextShape 26"/>
          <p:cNvSpPr txBox="1"/>
          <p:nvPr/>
        </p:nvSpPr>
        <p:spPr>
          <a:xfrm>
            <a:off x="7380057" y="4252057"/>
            <a:ext cx="873198" cy="23675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(hour)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TextShape 27"/>
          <p:cNvSpPr txBox="1"/>
          <p:nvPr/>
        </p:nvSpPr>
        <p:spPr>
          <a:xfrm>
            <a:off x="7380057" y="2489007"/>
            <a:ext cx="873198" cy="23675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(hour)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TextShape 28"/>
          <p:cNvSpPr txBox="1"/>
          <p:nvPr/>
        </p:nvSpPr>
        <p:spPr>
          <a:xfrm>
            <a:off x="5094199" y="6015433"/>
            <a:ext cx="873198" cy="23675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(hour)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TextShape 29"/>
          <p:cNvSpPr txBox="1"/>
          <p:nvPr/>
        </p:nvSpPr>
        <p:spPr>
          <a:xfrm>
            <a:off x="5094199" y="4252383"/>
            <a:ext cx="873198" cy="23675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(hour)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TextShape 30"/>
          <p:cNvSpPr txBox="1"/>
          <p:nvPr/>
        </p:nvSpPr>
        <p:spPr>
          <a:xfrm>
            <a:off x="5094199" y="2489333"/>
            <a:ext cx="873198" cy="236750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txBody>
          <a:bodyPr lIns="81638" tIns="40819" rIns="81638" bIns="40819"/>
          <a:lstStyle/>
          <a:p>
            <a:r>
              <a:rPr lang="en-US" sz="1089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(hour)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0847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457172" y="12117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8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 Sensitivity
</a:t>
            </a:r>
            <a:r>
              <a:rPr lang="en-US" sz="2177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Pattern 1 – large parameter influence on most descriptors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663552" y="5129826"/>
            <a:ext cx="3929717" cy="49146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Hematocrit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(volume fraction of red blood cells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the blood)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TextShape 3"/>
          <p:cNvSpPr txBox="1"/>
          <p:nvPr/>
        </p:nvSpPr>
        <p:spPr>
          <a:xfrm>
            <a:off x="5235269" y="5130153"/>
            <a:ext cx="3805627" cy="759231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Michaeli-Menten parameter: </a:t>
            </a:r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maximum uptake rate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APAP by a hepatocyte via active transport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4"/>
          <p:cNvSpPr/>
          <p:nvPr/>
        </p:nvSpPr>
        <p:spPr>
          <a:xfrm>
            <a:off x="1078272" y="1267379"/>
            <a:ext cx="912384" cy="207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0" name="Picture 419"/>
          <p:cNvPicPr/>
          <p:nvPr/>
        </p:nvPicPr>
        <p:blipFill>
          <a:blip r:embed="rId2"/>
          <a:stretch/>
        </p:blipFill>
        <p:spPr>
          <a:xfrm>
            <a:off x="1658554" y="1164515"/>
            <a:ext cx="6635520" cy="3276288"/>
          </a:xfrm>
          <a:prstGeom prst="rect">
            <a:avLst/>
          </a:prstGeom>
          <a:ln w="36720">
            <a:noFill/>
          </a:ln>
        </p:spPr>
      </p:pic>
      <p:sp>
        <p:nvSpPr>
          <p:cNvPr id="421" name="TextShape 5"/>
          <p:cNvSpPr txBox="1"/>
          <p:nvPr/>
        </p:nvSpPr>
        <p:spPr>
          <a:xfrm>
            <a:off x="82944" y="1913297"/>
            <a:ext cx="995328" cy="69620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Serum-level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descriptor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Formula 6"/>
              <p:cNvSpPr txBox="1"/>
              <p:nvPr/>
            </p:nvSpPr>
            <p:spPr>
              <a:xfrm>
                <a:off x="4097238" y="2888706"/>
                <a:ext cx="65310" cy="153479"/>
              </a:xfrm>
              <a:prstGeom prst="rect">
                <a:avLst/>
              </a:prstGeom>
            </p:spPr>
            <p:txBody>
              <a:bodyPr/>
              <a:lstStyle/>
              <a:p>
                <a:endParaRPr sz="1633"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423" name="CustomShape 7"/>
          <p:cNvSpPr/>
          <p:nvPr/>
        </p:nvSpPr>
        <p:spPr>
          <a:xfrm>
            <a:off x="4893696" y="1164515"/>
            <a:ext cx="248832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CustomShape 8"/>
          <p:cNvSpPr/>
          <p:nvPr/>
        </p:nvSpPr>
        <p:spPr>
          <a:xfrm>
            <a:off x="4469180" y="1164515"/>
            <a:ext cx="248832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TextShape 9"/>
          <p:cNvSpPr txBox="1"/>
          <p:nvPr/>
        </p:nvSpPr>
        <p:spPr>
          <a:xfrm>
            <a:off x="1892038" y="4391821"/>
            <a:ext cx="1301633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pbpk_hemat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TextShape 10"/>
          <p:cNvSpPr txBox="1"/>
          <p:nvPr/>
        </p:nvSpPr>
        <p:spPr>
          <a:xfrm>
            <a:off x="6039238" y="4391821"/>
            <a:ext cx="2259734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cc3d_Vmax_AT_APAP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Line 11"/>
          <p:cNvSpPr/>
          <p:nvPr/>
        </p:nvSpPr>
        <p:spPr>
          <a:xfrm flipH="1">
            <a:off x="3151873" y="4152785"/>
            <a:ext cx="1317307" cy="331776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Line 12"/>
          <p:cNvSpPr/>
          <p:nvPr/>
        </p:nvSpPr>
        <p:spPr>
          <a:xfrm>
            <a:off x="5142528" y="4318673"/>
            <a:ext cx="896710" cy="248832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553652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1078272" y="1267379"/>
            <a:ext cx="912384" cy="207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0" name="Picture 429"/>
          <p:cNvPicPr/>
          <p:nvPr/>
        </p:nvPicPr>
        <p:blipFill>
          <a:blip r:embed="rId2"/>
          <a:stretch/>
        </p:blipFill>
        <p:spPr>
          <a:xfrm>
            <a:off x="1658554" y="1164842"/>
            <a:ext cx="6635520" cy="3276288"/>
          </a:xfrm>
          <a:prstGeom prst="rect">
            <a:avLst/>
          </a:prstGeom>
          <a:ln w="36720">
            <a:noFill/>
          </a:ln>
        </p:spPr>
      </p:pic>
      <p:sp>
        <p:nvSpPr>
          <p:cNvPr id="431" name="TextShape 2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8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 Sensitivity
</a:t>
            </a:r>
            <a:r>
              <a:rPr lang="en-US" sz="2177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Pattern 2 – small parameter influence on all descriptors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82944" y="1913297"/>
            <a:ext cx="995328" cy="69620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Serum-level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descriptor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Formula 4"/>
              <p:cNvSpPr txBox="1"/>
              <p:nvPr/>
            </p:nvSpPr>
            <p:spPr>
              <a:xfrm>
                <a:off x="4097238" y="2888706"/>
                <a:ext cx="65310" cy="153479"/>
              </a:xfrm>
              <a:prstGeom prst="rect">
                <a:avLst/>
              </a:prstGeom>
            </p:spPr>
            <p:txBody>
              <a:bodyPr/>
              <a:lstStyle/>
              <a:p>
                <a:endParaRPr sz="1633"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434" name="CustomShape 5"/>
          <p:cNvSpPr/>
          <p:nvPr/>
        </p:nvSpPr>
        <p:spPr>
          <a:xfrm>
            <a:off x="2737152" y="1164515"/>
            <a:ext cx="414720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CustomShape 6"/>
          <p:cNvSpPr/>
          <p:nvPr/>
        </p:nvSpPr>
        <p:spPr>
          <a:xfrm>
            <a:off x="5088321" y="1164515"/>
            <a:ext cx="303039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CustomShape 7"/>
          <p:cNvSpPr/>
          <p:nvPr/>
        </p:nvSpPr>
        <p:spPr>
          <a:xfrm>
            <a:off x="5839389" y="1164515"/>
            <a:ext cx="630244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CustomShape 8"/>
          <p:cNvSpPr/>
          <p:nvPr/>
        </p:nvSpPr>
        <p:spPr>
          <a:xfrm>
            <a:off x="7308869" y="1164515"/>
            <a:ext cx="321979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CustomShape 9"/>
          <p:cNvSpPr/>
          <p:nvPr/>
        </p:nvSpPr>
        <p:spPr>
          <a:xfrm>
            <a:off x="6917008" y="1164515"/>
            <a:ext cx="133233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CustomShape 10"/>
          <p:cNvSpPr/>
          <p:nvPr/>
        </p:nvSpPr>
        <p:spPr>
          <a:xfrm>
            <a:off x="6525146" y="1164515"/>
            <a:ext cx="110374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TextShape 11"/>
          <p:cNvSpPr txBox="1"/>
          <p:nvPr/>
        </p:nvSpPr>
        <p:spPr>
          <a:xfrm>
            <a:off x="585833" y="4391821"/>
            <a:ext cx="1198116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pbpk_Kk2p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TextShape 12"/>
          <p:cNvSpPr txBox="1"/>
          <p:nvPr/>
        </p:nvSpPr>
        <p:spPr>
          <a:xfrm>
            <a:off x="239036" y="4770947"/>
            <a:ext cx="2332229" cy="131045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Kidney:Plasma partition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coefficient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 chemical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(equilibrium ratio of chemical concentration in tissue to that in blood plasma)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TextShape 13"/>
          <p:cNvSpPr txBox="1"/>
          <p:nvPr/>
        </p:nvSpPr>
        <p:spPr>
          <a:xfrm>
            <a:off x="3361518" y="5208525"/>
            <a:ext cx="1995554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cc3d_k_AT_APAPG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TextShape 14"/>
          <p:cNvSpPr txBox="1"/>
          <p:nvPr/>
        </p:nvSpPr>
        <p:spPr>
          <a:xfrm>
            <a:off x="5594475" y="5195790"/>
            <a:ext cx="3280533" cy="900955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First-order rate constant of</a:t>
            </a:r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active export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APAPG or APAPS by a hepatocyte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TextShape 15"/>
          <p:cNvSpPr txBox="1"/>
          <p:nvPr/>
        </p:nvSpPr>
        <p:spPr>
          <a:xfrm>
            <a:off x="3361845" y="5535077"/>
            <a:ext cx="1972043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cc3d_k_AT_APAPS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Line 16"/>
          <p:cNvSpPr/>
          <p:nvPr/>
        </p:nvSpPr>
        <p:spPr>
          <a:xfrm flipH="1">
            <a:off x="1783950" y="4318673"/>
            <a:ext cx="953203" cy="165888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Line 17"/>
          <p:cNvSpPr/>
          <p:nvPr/>
        </p:nvSpPr>
        <p:spPr>
          <a:xfrm flipH="1">
            <a:off x="4810752" y="4484562"/>
            <a:ext cx="414720" cy="593343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198554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1078272" y="1267379"/>
            <a:ext cx="912384" cy="207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8" name="Picture 447"/>
          <p:cNvPicPr/>
          <p:nvPr/>
        </p:nvPicPr>
        <p:blipFill>
          <a:blip r:embed="rId2"/>
          <a:stretch/>
        </p:blipFill>
        <p:spPr>
          <a:xfrm>
            <a:off x="1658554" y="1164842"/>
            <a:ext cx="6635520" cy="3276288"/>
          </a:xfrm>
          <a:prstGeom prst="rect">
            <a:avLst/>
          </a:prstGeom>
          <a:ln w="36720">
            <a:noFill/>
          </a:ln>
        </p:spPr>
      </p:pic>
      <p:sp>
        <p:nvSpPr>
          <p:cNvPr id="449" name="TextShape 2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8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 Sensitivity
</a:t>
            </a:r>
            <a:r>
              <a:rPr lang="en-US" sz="2177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Pattern 2 – small parameter influence on all descriptors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TextShape 3"/>
          <p:cNvSpPr txBox="1"/>
          <p:nvPr/>
        </p:nvSpPr>
        <p:spPr>
          <a:xfrm>
            <a:off x="82944" y="1913297"/>
            <a:ext cx="995328" cy="69620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Serum-level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descriptor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Formula 4"/>
              <p:cNvSpPr txBox="1"/>
              <p:nvPr/>
            </p:nvSpPr>
            <p:spPr>
              <a:xfrm>
                <a:off x="4097238" y="2888706"/>
                <a:ext cx="65310" cy="153479"/>
              </a:xfrm>
              <a:prstGeom prst="rect">
                <a:avLst/>
              </a:prstGeom>
            </p:spPr>
            <p:txBody>
              <a:bodyPr/>
              <a:lstStyle/>
              <a:p>
                <a:endParaRPr sz="1633"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452" name="CustomShape 5"/>
          <p:cNvSpPr/>
          <p:nvPr/>
        </p:nvSpPr>
        <p:spPr>
          <a:xfrm>
            <a:off x="2737152" y="1164515"/>
            <a:ext cx="414720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3" name="CustomShape 6"/>
          <p:cNvSpPr/>
          <p:nvPr/>
        </p:nvSpPr>
        <p:spPr>
          <a:xfrm>
            <a:off x="5088321" y="1164515"/>
            <a:ext cx="303039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7"/>
          <p:cNvSpPr/>
          <p:nvPr/>
        </p:nvSpPr>
        <p:spPr>
          <a:xfrm>
            <a:off x="5839389" y="1164515"/>
            <a:ext cx="630244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5" name="CustomShape 8"/>
          <p:cNvSpPr/>
          <p:nvPr/>
        </p:nvSpPr>
        <p:spPr>
          <a:xfrm>
            <a:off x="7308869" y="1164515"/>
            <a:ext cx="321979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CustomShape 9"/>
          <p:cNvSpPr/>
          <p:nvPr/>
        </p:nvSpPr>
        <p:spPr>
          <a:xfrm>
            <a:off x="6917008" y="1164515"/>
            <a:ext cx="133233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10"/>
          <p:cNvSpPr/>
          <p:nvPr/>
        </p:nvSpPr>
        <p:spPr>
          <a:xfrm>
            <a:off x="6525146" y="1164515"/>
            <a:ext cx="110374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TextShape 11"/>
          <p:cNvSpPr txBox="1"/>
          <p:nvPr/>
        </p:nvSpPr>
        <p:spPr>
          <a:xfrm>
            <a:off x="585833" y="4718372"/>
            <a:ext cx="1221628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cc3d_k_PD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TextShape 12"/>
          <p:cNvSpPr txBox="1"/>
          <p:nvPr/>
        </p:nvSpPr>
        <p:spPr>
          <a:xfrm>
            <a:off x="239036" y="5064843"/>
            <a:ext cx="2332229" cy="1008063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Passive transfer 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constants of APAP between generalized cells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TextShape 13"/>
          <p:cNvSpPr txBox="1"/>
          <p:nvPr/>
        </p:nvSpPr>
        <p:spPr>
          <a:xfrm>
            <a:off x="3100277" y="4718699"/>
            <a:ext cx="1930571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sc_Km_2E1_APAP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TextShape 14"/>
          <p:cNvSpPr txBox="1"/>
          <p:nvPr/>
        </p:nvSpPr>
        <p:spPr>
          <a:xfrm>
            <a:off x="2903040" y="5434825"/>
            <a:ext cx="2488320" cy="86927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Michaelis-menten constants of CYP-mediated</a:t>
            </a:r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Phase I metabolism 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APAP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TextShape 15"/>
          <p:cNvSpPr txBox="1"/>
          <p:nvPr/>
        </p:nvSpPr>
        <p:spPr>
          <a:xfrm>
            <a:off x="3100604" y="5045250"/>
            <a:ext cx="2149033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sc_Vmax_2E1_APAP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Line 16"/>
          <p:cNvSpPr/>
          <p:nvPr/>
        </p:nvSpPr>
        <p:spPr>
          <a:xfrm flipH="1">
            <a:off x="1807461" y="4484561"/>
            <a:ext cx="4031927" cy="326551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TextShape 17"/>
          <p:cNvSpPr txBox="1"/>
          <p:nvPr/>
        </p:nvSpPr>
        <p:spPr>
          <a:xfrm>
            <a:off x="5843960" y="5012595"/>
            <a:ext cx="969857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sc_kGsh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TextShape 18"/>
          <p:cNvSpPr txBox="1"/>
          <p:nvPr/>
        </p:nvSpPr>
        <p:spPr>
          <a:xfrm>
            <a:off x="7280786" y="5012595"/>
            <a:ext cx="1508993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sc_kNapqiGsh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TextShape 19"/>
          <p:cNvSpPr txBox="1"/>
          <p:nvPr/>
        </p:nvSpPr>
        <p:spPr>
          <a:xfrm>
            <a:off x="5627130" y="5424375"/>
            <a:ext cx="1455765" cy="46598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constant of </a:t>
            </a:r>
            <a:r>
              <a:rPr lang="en-US" sz="136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GSH synthesis</a:t>
            </a:r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TextShape 20"/>
          <p:cNvSpPr txBox="1"/>
          <p:nvPr/>
        </p:nvSpPr>
        <p:spPr>
          <a:xfrm>
            <a:off x="7316706" y="5424376"/>
            <a:ext cx="1575936" cy="66355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Rate constant of </a:t>
            </a:r>
            <a:r>
              <a:rPr lang="en-US" sz="136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GSH conjugation with NAPQI</a:t>
            </a:r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Line 21"/>
          <p:cNvSpPr/>
          <p:nvPr/>
        </p:nvSpPr>
        <p:spPr>
          <a:xfrm flipH="1">
            <a:off x="5207839" y="4484561"/>
            <a:ext cx="1382618" cy="492439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Line 22"/>
          <p:cNvSpPr/>
          <p:nvPr/>
        </p:nvSpPr>
        <p:spPr>
          <a:xfrm flipH="1">
            <a:off x="5474304" y="4484561"/>
            <a:ext cx="1575936" cy="409495"/>
          </a:xfrm>
          <a:prstGeom prst="line">
            <a:avLst/>
          </a:prstGeom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Line 23"/>
          <p:cNvSpPr/>
          <p:nvPr/>
        </p:nvSpPr>
        <p:spPr>
          <a:xfrm flipH="1">
            <a:off x="6718464" y="4484561"/>
            <a:ext cx="746496" cy="575383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Line 24"/>
          <p:cNvSpPr/>
          <p:nvPr/>
        </p:nvSpPr>
        <p:spPr>
          <a:xfrm>
            <a:off x="7547904" y="4484561"/>
            <a:ext cx="331776" cy="528033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063832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1078272" y="1267379"/>
            <a:ext cx="912384" cy="207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0" name="Picture 489"/>
          <p:cNvPicPr/>
          <p:nvPr/>
        </p:nvPicPr>
        <p:blipFill>
          <a:blip r:embed="rId2"/>
          <a:stretch/>
        </p:blipFill>
        <p:spPr>
          <a:xfrm>
            <a:off x="1658554" y="1165169"/>
            <a:ext cx="6635520" cy="3276288"/>
          </a:xfrm>
          <a:prstGeom prst="rect">
            <a:avLst/>
          </a:prstGeom>
          <a:ln w="36720">
            <a:noFill/>
          </a:ln>
        </p:spPr>
      </p:pic>
      <p:sp>
        <p:nvSpPr>
          <p:cNvPr id="491" name="TextShape 2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8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 Sensitivity
</a:t>
            </a:r>
            <a:r>
              <a:rPr lang="en-US" sz="2177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Pattern 4 – compound-specific and cross-compound parameter influence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TextShape 3"/>
          <p:cNvSpPr txBox="1"/>
          <p:nvPr/>
        </p:nvSpPr>
        <p:spPr>
          <a:xfrm>
            <a:off x="82944" y="1913297"/>
            <a:ext cx="995328" cy="696207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Serum-level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descriptor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Formula 4"/>
              <p:cNvSpPr txBox="1"/>
              <p:nvPr/>
            </p:nvSpPr>
            <p:spPr>
              <a:xfrm>
                <a:off x="4097238" y="2888706"/>
                <a:ext cx="65310" cy="153479"/>
              </a:xfrm>
              <a:prstGeom prst="rect">
                <a:avLst/>
              </a:prstGeom>
            </p:spPr>
            <p:txBody>
              <a:bodyPr/>
              <a:lstStyle/>
              <a:p>
                <a:endParaRPr sz="1633"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494" name="CustomShape 5"/>
          <p:cNvSpPr/>
          <p:nvPr/>
        </p:nvSpPr>
        <p:spPr>
          <a:xfrm>
            <a:off x="6624418" y="1164515"/>
            <a:ext cx="342879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6"/>
          <p:cNvSpPr/>
          <p:nvPr/>
        </p:nvSpPr>
        <p:spPr>
          <a:xfrm>
            <a:off x="7016279" y="1164515"/>
            <a:ext cx="342879" cy="3320046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TextShape 7"/>
          <p:cNvSpPr txBox="1"/>
          <p:nvPr/>
        </p:nvSpPr>
        <p:spPr>
          <a:xfrm>
            <a:off x="3753379" y="4653715"/>
            <a:ext cx="1486788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sc_Km_GLUC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TextShape 8"/>
          <p:cNvSpPr txBox="1"/>
          <p:nvPr/>
        </p:nvSpPr>
        <p:spPr>
          <a:xfrm>
            <a:off x="3556143" y="5369841"/>
            <a:ext cx="2488320" cy="900955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Michaelis-menten constants of CYP-mediated</a:t>
            </a:r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Phase II metabolism 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APAP to form APAPG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TextShape 9"/>
          <p:cNvSpPr txBox="1"/>
          <p:nvPr/>
        </p:nvSpPr>
        <p:spPr>
          <a:xfrm>
            <a:off x="3753706" y="4980266"/>
            <a:ext cx="1705250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sc_Vmax_GLUC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TextShape 10"/>
          <p:cNvSpPr txBox="1"/>
          <p:nvPr/>
        </p:nvSpPr>
        <p:spPr>
          <a:xfrm>
            <a:off x="6790306" y="4654041"/>
            <a:ext cx="1441397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sc_Km_SULF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TextShape 11"/>
          <p:cNvSpPr txBox="1"/>
          <p:nvPr/>
        </p:nvSpPr>
        <p:spPr>
          <a:xfrm>
            <a:off x="6593069" y="5370168"/>
            <a:ext cx="2488320" cy="900955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Michaelis-menten constants of CYP-mediated</a:t>
            </a:r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Phase II metabolism 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APAP to form APAPS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TextShape 12"/>
          <p:cNvSpPr txBox="1"/>
          <p:nvPr/>
        </p:nvSpPr>
        <p:spPr>
          <a:xfrm>
            <a:off x="6790632" y="4980593"/>
            <a:ext cx="1659533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sc_Vmax_SULF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Line 13"/>
          <p:cNvSpPr/>
          <p:nvPr/>
        </p:nvSpPr>
        <p:spPr>
          <a:xfrm flipH="1">
            <a:off x="5308417" y="4426435"/>
            <a:ext cx="1316001" cy="301733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CustomShape 14"/>
          <p:cNvSpPr/>
          <p:nvPr/>
        </p:nvSpPr>
        <p:spPr>
          <a:xfrm>
            <a:off x="1824768" y="2737512"/>
            <a:ext cx="5723136" cy="331776"/>
          </a:xfrm>
          <a:prstGeom prst="rect">
            <a:avLst/>
          </a:prstGeom>
          <a:noFill/>
          <a:ln w="36720">
            <a:solidFill>
              <a:srgbClr val="00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TextShape 15"/>
          <p:cNvSpPr txBox="1"/>
          <p:nvPr/>
        </p:nvSpPr>
        <p:spPr>
          <a:xfrm>
            <a:off x="798745" y="4343165"/>
            <a:ext cx="600854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Line 16"/>
          <p:cNvSpPr/>
          <p:nvPr/>
        </p:nvSpPr>
        <p:spPr>
          <a:xfrm flipH="1">
            <a:off x="1169707" y="3061125"/>
            <a:ext cx="663552" cy="1282040"/>
          </a:xfrm>
          <a:prstGeom prst="line">
            <a:avLst/>
          </a:prstGeom>
          <a:ln w="36720">
            <a:solidFill>
              <a:srgbClr val="0099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TextShape 17"/>
          <p:cNvSpPr txBox="1"/>
          <p:nvPr/>
        </p:nvSpPr>
        <p:spPr>
          <a:xfrm>
            <a:off x="73148" y="4730454"/>
            <a:ext cx="2705803" cy="79482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451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Area under the curve</a:t>
            </a:r>
            <a:r>
              <a:rPr lang="en-US" sz="145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serum-level time series of chemical concentrations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Line 18"/>
          <p:cNvSpPr/>
          <p:nvPr/>
        </p:nvSpPr>
        <p:spPr>
          <a:xfrm>
            <a:off x="7359158" y="4313448"/>
            <a:ext cx="354635" cy="340593"/>
          </a:xfrm>
          <a:prstGeom prst="line">
            <a:avLst/>
          </a:prstGeom>
          <a:ln w="3672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353038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Picture 536"/>
          <p:cNvPicPr/>
          <p:nvPr/>
        </p:nvPicPr>
        <p:blipFill>
          <a:blip r:embed="rId2"/>
          <a:stretch/>
        </p:blipFill>
        <p:spPr>
          <a:xfrm>
            <a:off x="5499122" y="4570444"/>
            <a:ext cx="3317760" cy="1327104"/>
          </a:xfrm>
          <a:prstGeom prst="rect">
            <a:avLst/>
          </a:prstGeom>
          <a:ln w="36720">
            <a:noFill/>
          </a:ln>
        </p:spPr>
      </p:pic>
      <p:pic>
        <p:nvPicPr>
          <p:cNvPr id="538" name="Picture 537"/>
          <p:cNvPicPr/>
          <p:nvPr/>
        </p:nvPicPr>
        <p:blipFill>
          <a:blip r:embed="rId3"/>
          <a:stretch/>
        </p:blipFill>
        <p:spPr>
          <a:xfrm>
            <a:off x="580608" y="4570444"/>
            <a:ext cx="3317760" cy="1327104"/>
          </a:xfrm>
          <a:prstGeom prst="rect">
            <a:avLst/>
          </a:prstGeom>
          <a:ln w="36720">
            <a:noFill/>
          </a:ln>
        </p:spPr>
      </p:pic>
      <p:sp>
        <p:nvSpPr>
          <p:cNvPr id="539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8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Inter-individual Variation in
</a:t>
            </a:r>
            <a:r>
              <a:rPr lang="en-US" sz="290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Serum-level and Cell-level Descriptors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0" name="Picture 539"/>
          <p:cNvPicPr/>
          <p:nvPr/>
        </p:nvPicPr>
        <p:blipFill>
          <a:blip r:embed="rId4"/>
          <a:stretch/>
        </p:blipFill>
        <p:spPr>
          <a:xfrm>
            <a:off x="580282" y="1282074"/>
            <a:ext cx="3317760" cy="1327104"/>
          </a:xfrm>
          <a:prstGeom prst="rect">
            <a:avLst/>
          </a:prstGeom>
          <a:ln w="36720">
            <a:noFill/>
          </a:ln>
        </p:spPr>
      </p:pic>
      <p:pic>
        <p:nvPicPr>
          <p:cNvPr id="541" name="Picture 540"/>
          <p:cNvPicPr/>
          <p:nvPr/>
        </p:nvPicPr>
        <p:blipFill>
          <a:blip r:embed="rId5"/>
          <a:stretch/>
        </p:blipFill>
        <p:spPr>
          <a:xfrm>
            <a:off x="580282" y="2915483"/>
            <a:ext cx="3317760" cy="1327104"/>
          </a:xfrm>
          <a:prstGeom prst="rect">
            <a:avLst/>
          </a:prstGeom>
          <a:ln w="36720">
            <a:noFill/>
          </a:ln>
        </p:spPr>
      </p:pic>
      <p:pic>
        <p:nvPicPr>
          <p:cNvPr id="542" name="Picture 541"/>
          <p:cNvPicPr/>
          <p:nvPr/>
        </p:nvPicPr>
        <p:blipFill>
          <a:blip r:embed="rId6"/>
          <a:stretch/>
        </p:blipFill>
        <p:spPr>
          <a:xfrm>
            <a:off x="5499775" y="1282074"/>
            <a:ext cx="3317760" cy="1327104"/>
          </a:xfrm>
          <a:prstGeom prst="rect">
            <a:avLst/>
          </a:prstGeom>
          <a:ln w="36720">
            <a:noFill/>
          </a:ln>
        </p:spPr>
      </p:pic>
      <p:pic>
        <p:nvPicPr>
          <p:cNvPr id="543" name="Picture 542"/>
          <p:cNvPicPr/>
          <p:nvPr/>
        </p:nvPicPr>
        <p:blipFill>
          <a:blip r:embed="rId7"/>
          <a:stretch/>
        </p:blipFill>
        <p:spPr>
          <a:xfrm>
            <a:off x="5499775" y="2915483"/>
            <a:ext cx="3317760" cy="1327104"/>
          </a:xfrm>
          <a:prstGeom prst="rect">
            <a:avLst/>
          </a:prstGeom>
          <a:ln w="36720">
            <a:noFill/>
          </a:ln>
        </p:spPr>
      </p:pic>
      <p:sp>
        <p:nvSpPr>
          <p:cNvPr id="544" name="CustomShape 2"/>
          <p:cNvSpPr/>
          <p:nvPr/>
        </p:nvSpPr>
        <p:spPr>
          <a:xfrm>
            <a:off x="3966291" y="1825128"/>
            <a:ext cx="1161216" cy="248832"/>
          </a:xfrm>
          <a:custGeom>
            <a:avLst/>
            <a:gdLst/>
            <a:ahLst/>
            <a:cxnLst/>
            <a:rect l="0" t="0" r="r" b="b"/>
            <a:pathLst>
              <a:path w="3558" h="764">
                <a:moveTo>
                  <a:pt x="0" y="190"/>
                </a:moveTo>
                <a:lnTo>
                  <a:pt x="2667" y="190"/>
                </a:lnTo>
                <a:lnTo>
                  <a:pt x="2667" y="0"/>
                </a:lnTo>
                <a:lnTo>
                  <a:pt x="3557" y="381"/>
                </a:lnTo>
                <a:lnTo>
                  <a:pt x="2667" y="763"/>
                </a:lnTo>
                <a:lnTo>
                  <a:pt x="2667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B2B2B2"/>
          </a:solidFill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3"/>
          <p:cNvSpPr/>
          <p:nvPr/>
        </p:nvSpPr>
        <p:spPr>
          <a:xfrm>
            <a:off x="3966618" y="3458211"/>
            <a:ext cx="1161216" cy="248832"/>
          </a:xfrm>
          <a:custGeom>
            <a:avLst/>
            <a:gdLst/>
            <a:ahLst/>
            <a:cxnLst/>
            <a:rect l="0" t="0" r="r" b="b"/>
            <a:pathLst>
              <a:path w="3558" h="764">
                <a:moveTo>
                  <a:pt x="0" y="190"/>
                </a:moveTo>
                <a:lnTo>
                  <a:pt x="2667" y="190"/>
                </a:lnTo>
                <a:lnTo>
                  <a:pt x="2667" y="0"/>
                </a:lnTo>
                <a:lnTo>
                  <a:pt x="3557" y="381"/>
                </a:lnTo>
                <a:lnTo>
                  <a:pt x="2667" y="763"/>
                </a:lnTo>
                <a:lnTo>
                  <a:pt x="2667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B2B2B2"/>
          </a:solidFill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4"/>
          <p:cNvSpPr/>
          <p:nvPr/>
        </p:nvSpPr>
        <p:spPr>
          <a:xfrm>
            <a:off x="3966944" y="5091293"/>
            <a:ext cx="1161216" cy="248832"/>
          </a:xfrm>
          <a:custGeom>
            <a:avLst/>
            <a:gdLst/>
            <a:ahLst/>
            <a:cxnLst/>
            <a:rect l="0" t="0" r="r" b="b"/>
            <a:pathLst>
              <a:path w="3558" h="764">
                <a:moveTo>
                  <a:pt x="0" y="190"/>
                </a:moveTo>
                <a:lnTo>
                  <a:pt x="2667" y="190"/>
                </a:lnTo>
                <a:lnTo>
                  <a:pt x="2667" y="0"/>
                </a:lnTo>
                <a:lnTo>
                  <a:pt x="3557" y="381"/>
                </a:lnTo>
                <a:lnTo>
                  <a:pt x="2667" y="763"/>
                </a:lnTo>
                <a:lnTo>
                  <a:pt x="2667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B2B2B2"/>
          </a:solidFill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TextShape 5"/>
          <p:cNvSpPr txBox="1"/>
          <p:nvPr/>
        </p:nvSpPr>
        <p:spPr>
          <a:xfrm>
            <a:off x="4197489" y="1580868"/>
            <a:ext cx="509420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TextShape 6"/>
          <p:cNvSpPr txBox="1"/>
          <p:nvPr/>
        </p:nvSpPr>
        <p:spPr>
          <a:xfrm>
            <a:off x="4197489" y="3213624"/>
            <a:ext cx="509420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TextShape 7"/>
          <p:cNvSpPr txBox="1"/>
          <p:nvPr/>
        </p:nvSpPr>
        <p:spPr>
          <a:xfrm>
            <a:off x="4197489" y="4846380"/>
            <a:ext cx="509420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TextShape 8"/>
          <p:cNvSpPr txBox="1"/>
          <p:nvPr/>
        </p:nvSpPr>
        <p:spPr>
          <a:xfrm>
            <a:off x="1518463" y="2488681"/>
            <a:ext cx="1301633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 ID</a:t>
            </a:r>
          </a:p>
        </p:txBody>
      </p:sp>
      <p:sp>
        <p:nvSpPr>
          <p:cNvPr id="551" name="TextShape 9"/>
          <p:cNvSpPr txBox="1"/>
          <p:nvPr/>
        </p:nvSpPr>
        <p:spPr>
          <a:xfrm>
            <a:off x="1518463" y="5754192"/>
            <a:ext cx="1301633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 ID</a:t>
            </a:r>
          </a:p>
        </p:txBody>
      </p:sp>
      <p:sp>
        <p:nvSpPr>
          <p:cNvPr id="552" name="TextShape 10"/>
          <p:cNvSpPr txBox="1"/>
          <p:nvPr/>
        </p:nvSpPr>
        <p:spPr>
          <a:xfrm>
            <a:off x="1518463" y="4121436"/>
            <a:ext cx="1301633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 ID</a:t>
            </a:r>
          </a:p>
        </p:txBody>
      </p:sp>
      <p:sp>
        <p:nvSpPr>
          <p:cNvPr id="553" name="TextShape 11"/>
          <p:cNvSpPr txBox="1"/>
          <p:nvPr/>
        </p:nvSpPr>
        <p:spPr>
          <a:xfrm>
            <a:off x="6122835" y="2488681"/>
            <a:ext cx="2071641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Ranked Individual ID</a:t>
            </a:r>
          </a:p>
        </p:txBody>
      </p:sp>
      <p:sp>
        <p:nvSpPr>
          <p:cNvPr id="554" name="TextShape 12"/>
          <p:cNvSpPr txBox="1"/>
          <p:nvPr/>
        </p:nvSpPr>
        <p:spPr>
          <a:xfrm>
            <a:off x="6122835" y="5754192"/>
            <a:ext cx="2071641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Ranked Individual ID</a:t>
            </a:r>
          </a:p>
        </p:txBody>
      </p:sp>
      <p:sp>
        <p:nvSpPr>
          <p:cNvPr id="555" name="TextShape 13"/>
          <p:cNvSpPr txBox="1"/>
          <p:nvPr/>
        </p:nvSpPr>
        <p:spPr>
          <a:xfrm>
            <a:off x="6122835" y="4121436"/>
            <a:ext cx="2071641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Ranked Individual ID</a:t>
            </a:r>
          </a:p>
        </p:txBody>
      </p:sp>
      <p:sp>
        <p:nvSpPr>
          <p:cNvPr id="556" name="CustomShape 14"/>
          <p:cNvSpPr/>
          <p:nvPr/>
        </p:nvSpPr>
        <p:spPr>
          <a:xfrm rot="16200000">
            <a:off x="116579" y="1773860"/>
            <a:ext cx="930018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AUCA</a:t>
            </a:r>
          </a:p>
        </p:txBody>
      </p:sp>
      <p:sp>
        <p:nvSpPr>
          <p:cNvPr id="557" name="CustomShape 15"/>
          <p:cNvSpPr/>
          <p:nvPr/>
        </p:nvSpPr>
        <p:spPr>
          <a:xfrm rot="16200000">
            <a:off x="5047502" y="1773860"/>
            <a:ext cx="930018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AUCA</a:t>
            </a:r>
          </a:p>
        </p:txBody>
      </p:sp>
      <p:sp>
        <p:nvSpPr>
          <p:cNvPr id="558" name="CustomShape 16"/>
          <p:cNvSpPr/>
          <p:nvPr/>
        </p:nvSpPr>
        <p:spPr>
          <a:xfrm rot="16200000">
            <a:off x="181889" y="3406616"/>
            <a:ext cx="930018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CmaxA</a:t>
            </a:r>
          </a:p>
        </p:txBody>
      </p:sp>
      <p:sp>
        <p:nvSpPr>
          <p:cNvPr id="559" name="CustomShape 17"/>
          <p:cNvSpPr/>
          <p:nvPr/>
        </p:nvSpPr>
        <p:spPr>
          <a:xfrm rot="16200000">
            <a:off x="5112812" y="3406616"/>
            <a:ext cx="930018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CmaxA</a:t>
            </a:r>
          </a:p>
        </p:txBody>
      </p:sp>
      <p:sp>
        <p:nvSpPr>
          <p:cNvPr id="560" name="CustomShape 18"/>
          <p:cNvSpPr/>
          <p:nvPr/>
        </p:nvSpPr>
        <p:spPr>
          <a:xfrm rot="16200000">
            <a:off x="83924" y="5039372"/>
            <a:ext cx="930018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</a:t>
            </a:r>
          </a:p>
        </p:txBody>
      </p:sp>
      <p:sp>
        <p:nvSpPr>
          <p:cNvPr id="561" name="CustomShape 19"/>
          <p:cNvSpPr/>
          <p:nvPr/>
        </p:nvSpPr>
        <p:spPr>
          <a:xfrm rot="16200000">
            <a:off x="5014847" y="5039698"/>
            <a:ext cx="930018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APAP-GSH</a:t>
            </a:r>
          </a:p>
        </p:txBody>
      </p:sp>
    </p:spTree>
    <p:extLst>
      <p:ext uri="{BB962C8B-B14F-4D97-AF65-F5344CB8AC3E}">
        <p14:creationId xmlns:p14="http://schemas.microsoft.com/office/powerpoint/2010/main" val="888097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561"/>
          <p:cNvPicPr/>
          <p:nvPr/>
        </p:nvPicPr>
        <p:blipFill>
          <a:blip r:embed="rId2"/>
          <a:srcRect t="5610" b="67959"/>
          <a:stretch/>
        </p:blipFill>
        <p:spPr>
          <a:xfrm>
            <a:off x="2637554" y="1157331"/>
            <a:ext cx="5864206" cy="1579855"/>
          </a:xfrm>
          <a:prstGeom prst="rect">
            <a:avLst/>
          </a:prstGeom>
          <a:ln w="36720">
            <a:noFill/>
          </a:ln>
        </p:spPr>
      </p:pic>
      <p:sp>
        <p:nvSpPr>
          <p:cNvPr id="563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28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Aggregate Parameter Signature
 of a Subpopulation </a:t>
            </a:r>
          </a:p>
        </p:txBody>
      </p:sp>
      <p:pic>
        <p:nvPicPr>
          <p:cNvPr id="564" name="Picture 563"/>
          <p:cNvPicPr/>
          <p:nvPr/>
        </p:nvPicPr>
        <p:blipFill>
          <a:blip r:embed="rId3"/>
          <a:stretch/>
        </p:blipFill>
        <p:spPr>
          <a:xfrm rot="16200000">
            <a:off x="-1077945" y="2571624"/>
            <a:ext cx="4976640" cy="1990656"/>
          </a:xfrm>
          <a:prstGeom prst="rect">
            <a:avLst/>
          </a:prstGeom>
          <a:ln w="36720"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34389" y="1568459"/>
            <a:ext cx="2115072" cy="373248"/>
          </a:xfrm>
          <a:prstGeom prst="rect">
            <a:avLst/>
          </a:prstGeom>
          <a:solidFill>
            <a:srgbClr val="FF33FF">
              <a:alpha val="20000"/>
            </a:srgbClr>
          </a:solidFill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Line 3"/>
          <p:cNvSpPr/>
          <p:nvPr/>
        </p:nvSpPr>
        <p:spPr>
          <a:xfrm flipH="1" flipV="1">
            <a:off x="2449461" y="1742184"/>
            <a:ext cx="188093" cy="165888"/>
          </a:xfrm>
          <a:prstGeom prst="line">
            <a:avLst/>
          </a:prstGeom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7" name="Picture 566"/>
          <p:cNvPicPr/>
          <p:nvPr/>
        </p:nvPicPr>
        <p:blipFill>
          <a:blip r:embed="rId4"/>
          <a:stretch/>
        </p:blipFill>
        <p:spPr>
          <a:xfrm>
            <a:off x="2969004" y="4100210"/>
            <a:ext cx="3664557" cy="1872118"/>
          </a:xfrm>
          <a:prstGeom prst="rect">
            <a:avLst/>
          </a:prstGeom>
          <a:ln w="36720">
            <a:noFill/>
          </a:ln>
        </p:spPr>
      </p:pic>
      <p:sp>
        <p:nvSpPr>
          <p:cNvPr id="568" name="CustomShape 4"/>
          <p:cNvSpPr/>
          <p:nvPr/>
        </p:nvSpPr>
        <p:spPr>
          <a:xfrm>
            <a:off x="4235369" y="2820456"/>
            <a:ext cx="995328" cy="1078272"/>
          </a:xfrm>
          <a:custGeom>
            <a:avLst/>
            <a:gdLst/>
            <a:ahLst/>
            <a:cxnLst/>
            <a:rect l="0" t="0" r="r" b="b"/>
            <a:pathLst>
              <a:path w="3050" h="3304">
                <a:moveTo>
                  <a:pt x="699" y="3303"/>
                </a:moveTo>
                <a:lnTo>
                  <a:pt x="699" y="1535"/>
                </a:lnTo>
                <a:lnTo>
                  <a:pt x="0" y="1535"/>
                </a:lnTo>
                <a:lnTo>
                  <a:pt x="1524" y="0"/>
                </a:lnTo>
                <a:lnTo>
                  <a:pt x="3049" y="1535"/>
                </a:lnTo>
                <a:lnTo>
                  <a:pt x="2349" y="1535"/>
                </a:lnTo>
                <a:lnTo>
                  <a:pt x="2349" y="3303"/>
                </a:lnTo>
                <a:lnTo>
                  <a:pt x="699" y="3303"/>
                </a:lnTo>
              </a:path>
            </a:pathLst>
          </a:custGeom>
          <a:noFill/>
          <a:ln w="3672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Formula 5"/>
              <p:cNvSpPr txBox="1"/>
              <p:nvPr/>
            </p:nvSpPr>
            <p:spPr>
              <a:xfrm>
                <a:off x="5391360" y="2841682"/>
                <a:ext cx="1658880" cy="1153052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6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633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1633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sz="1633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sz="1633"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570" name="Picture 569"/>
          <p:cNvPicPr/>
          <p:nvPr/>
        </p:nvPicPr>
        <p:blipFill>
          <a:blip r:embed="rId5"/>
          <a:srcRect l="33025" t="4853" r="7068" b="23392"/>
          <a:stretch/>
        </p:blipFill>
        <p:spPr>
          <a:xfrm>
            <a:off x="6623438" y="3046430"/>
            <a:ext cx="1869179" cy="663225"/>
          </a:xfrm>
          <a:prstGeom prst="rect">
            <a:avLst/>
          </a:prstGeom>
          <a:ln w="36720">
            <a:noFill/>
          </a:ln>
        </p:spPr>
      </p:pic>
      <p:sp>
        <p:nvSpPr>
          <p:cNvPr id="571" name="TextShape 6"/>
          <p:cNvSpPr txBox="1"/>
          <p:nvPr/>
        </p:nvSpPr>
        <p:spPr>
          <a:xfrm>
            <a:off x="6718464" y="4015960"/>
            <a:ext cx="2187893" cy="546320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(Average of N </a:t>
            </a:r>
          </a:p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 signatures)</a:t>
            </a:r>
          </a:p>
        </p:txBody>
      </p:sp>
      <p:sp>
        <p:nvSpPr>
          <p:cNvPr id="572" name="CustomShape 7"/>
          <p:cNvSpPr/>
          <p:nvPr/>
        </p:nvSpPr>
        <p:spPr>
          <a:xfrm>
            <a:off x="580608" y="5806440"/>
            <a:ext cx="1658880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AUCA</a:t>
            </a:r>
          </a:p>
        </p:txBody>
      </p:sp>
    </p:spTree>
    <p:extLst>
      <p:ext uri="{BB962C8B-B14F-4D97-AF65-F5344CB8AC3E}">
        <p14:creationId xmlns:p14="http://schemas.microsoft.com/office/powerpoint/2010/main" val="246924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" y="636270"/>
            <a:ext cx="59706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Widely used over the counter analgesic and fever reducer. </a:t>
            </a:r>
            <a:r>
              <a:rPr lang="en-US" sz="2000" b="1" dirty="0" smtClean="0">
                <a:solidFill>
                  <a:srgbClr val="0000FF"/>
                </a:solidFill>
              </a:rPr>
              <a:t>US</a:t>
            </a:r>
            <a:r>
              <a:rPr lang="en-US" sz="2000" b="1" dirty="0">
                <a:solidFill>
                  <a:srgbClr val="0000FF"/>
                </a:solidFill>
              </a:rPr>
              <a:t>, 27 billion doses/year (population 317M), </a:t>
            </a:r>
            <a:r>
              <a:rPr lang="en-US" sz="2000" b="1" dirty="0" smtClean="0">
                <a:solidFill>
                  <a:srgbClr val="0000FF"/>
                </a:solidFill>
              </a:rPr>
              <a:t>UK</a:t>
            </a:r>
            <a:r>
              <a:rPr lang="en-US" sz="2000" b="1" dirty="0">
                <a:solidFill>
                  <a:srgbClr val="0000FF"/>
                </a:solidFill>
              </a:rPr>
              <a:t>, 20 billion doses/year (population 64M)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Therapeutic index </a:t>
            </a:r>
            <a:r>
              <a:rPr lang="en-US" sz="2000" b="1" dirty="0" smtClean="0">
                <a:solidFill>
                  <a:srgbClr val="FF0000"/>
                </a:solidFill>
              </a:rPr>
              <a:t>~ </a:t>
            </a:r>
            <a:r>
              <a:rPr lang="en-US" sz="2000" b="1" dirty="0">
                <a:solidFill>
                  <a:srgbClr val="FF0000"/>
                </a:solidFill>
              </a:rPr>
              <a:t>2-10 (toxic dose/therapeutic dose), very small for </a:t>
            </a:r>
            <a:r>
              <a:rPr lang="en-US" sz="2000" b="1" dirty="0" smtClean="0">
                <a:solidFill>
                  <a:srgbClr val="FF0000"/>
                </a:solidFill>
              </a:rPr>
              <a:t>over-the-counter </a:t>
            </a:r>
            <a:r>
              <a:rPr lang="en-US" sz="2000" b="1" dirty="0">
                <a:solidFill>
                  <a:srgbClr val="FF0000"/>
                </a:solidFill>
              </a:rPr>
              <a:t>medication 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Overdose </a:t>
            </a:r>
            <a:r>
              <a:rPr lang="en-US" sz="2000" b="1" dirty="0">
                <a:solidFill>
                  <a:srgbClr val="FF0000"/>
                </a:solidFill>
              </a:rPr>
              <a:t>results in rapid </a:t>
            </a:r>
            <a:r>
              <a:rPr lang="en-US" sz="2000" b="1" dirty="0" err="1">
                <a:solidFill>
                  <a:srgbClr val="FF0000"/>
                </a:solidFill>
              </a:rPr>
              <a:t>centrilobular</a:t>
            </a:r>
            <a:r>
              <a:rPr lang="en-US" sz="2000" b="1" dirty="0">
                <a:solidFill>
                  <a:srgbClr val="FF0000"/>
                </a:solidFill>
              </a:rPr>
              <a:t> necrosis of the liver, </a:t>
            </a:r>
            <a:r>
              <a:rPr lang="en-US" sz="2000" b="1" dirty="0" smtClean="0">
                <a:solidFill>
                  <a:srgbClr val="FF0000"/>
                </a:solidFill>
              </a:rPr>
              <a:t>often </a:t>
            </a:r>
            <a:r>
              <a:rPr lang="en-US" sz="2000" b="1" dirty="0">
                <a:solidFill>
                  <a:srgbClr val="FF0000"/>
                </a:solidFill>
              </a:rPr>
              <a:t>leads to </a:t>
            </a:r>
            <a:r>
              <a:rPr lang="en-US" sz="2000" b="1" dirty="0" smtClean="0">
                <a:solidFill>
                  <a:srgbClr val="FF0000"/>
                </a:solidFill>
              </a:rPr>
              <a:t>death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2000" b="1" dirty="0" smtClean="0">
              <a:solidFill>
                <a:srgbClr val="FF0000"/>
              </a:solidFill>
            </a:endParaRPr>
          </a:p>
          <a:p>
            <a:pPr>
              <a:buSzPct val="100000"/>
            </a:pPr>
            <a:endParaRPr lang="en-US" sz="2000" b="1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/>
            <a:r>
              <a:rPr lang="en-US" dirty="0" err="1">
                <a:solidFill>
                  <a:prstClr val="black"/>
                </a:solidFill>
              </a:rPr>
              <a:t>Sluka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hape 220"/>
          <p:cNvSpPr txBox="1">
            <a:spLocks/>
          </p:cNvSpPr>
          <p:nvPr/>
        </p:nvSpPr>
        <p:spPr>
          <a:xfrm>
            <a:off x="0" y="-58814"/>
            <a:ext cx="9144000" cy="75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5675" rtl="0" eaLnBrk="1" latinLnBrk="0" hangingPunct="1">
              <a:spcBef>
                <a:spcPct val="0"/>
              </a:spcBef>
              <a:buNone/>
              <a:defRPr sz="62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00FF"/>
                </a:solidFill>
                <a:cs typeface="Arial"/>
              </a:rPr>
              <a:t>Acetaminophen (APAP</a:t>
            </a:r>
            <a:r>
              <a:rPr lang="en-US" sz="4000" b="1" dirty="0">
                <a:solidFill>
                  <a:srgbClr val="0000FF"/>
                </a:solidFill>
                <a:cs typeface="Arial"/>
              </a:rPr>
              <a:t>) Liver Damage </a:t>
            </a:r>
          </a:p>
        </p:txBody>
      </p:sp>
      <p:pic>
        <p:nvPicPr>
          <p:cNvPr id="10" name="tylenol-lawyer-acetaminophen-liver-damage-tylenol-side-effects-infographic.jpg"/>
          <p:cNvPicPr>
            <a:picLocks noChangeAspect="1"/>
          </p:cNvPicPr>
          <p:nvPr/>
        </p:nvPicPr>
        <p:blipFill rotWithShape="1">
          <a:blip r:embed="rId5">
            <a:extLst/>
          </a:blip>
          <a:srcRect l="61369" b="52268"/>
          <a:stretch/>
        </p:blipFill>
        <p:spPr>
          <a:xfrm>
            <a:off x="6046873" y="654639"/>
            <a:ext cx="2877976" cy="2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Shape 3"/>
          <p:cNvSpPr txBox="1"/>
          <p:nvPr/>
        </p:nvSpPr>
        <p:spPr>
          <a:xfrm>
            <a:off x="7276411" y="4816697"/>
            <a:ext cx="1867589" cy="593503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7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Cover story of New Scientist, 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70" u="sng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6"/>
              </a:rPr>
              <a:t>Volume 222, </a:t>
            </a:r>
            <a:r>
              <a:rPr lang="en-US" sz="127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31 </a:t>
            </a:r>
            <a:r>
              <a:rPr lang="en-US" sz="127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 2014, Pages 34–37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7276411" y="2784311"/>
            <a:ext cx="1536948" cy="2022340"/>
          </a:xfrm>
          <a:prstGeom prst="rect">
            <a:avLst/>
          </a:prstGeom>
          <a:ln w="36720">
            <a:noFill/>
          </a:ln>
        </p:spPr>
      </p:pic>
      <p:sp>
        <p:nvSpPr>
          <p:cNvPr id="3" name="Rectangle 2"/>
          <p:cNvSpPr/>
          <p:nvPr/>
        </p:nvSpPr>
        <p:spPr>
          <a:xfrm>
            <a:off x="484188" y="5095823"/>
            <a:ext cx="68081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Safe Dose is unpredictable: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A dose of APAP safe for one person can kill another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A dose of APAP safe for a person at one time can kill them another time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Leading cause of acute liver failure and accounts for most drug overdoses  in the Western world (&gt;&gt;1000/year in USA)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48199" y="3158663"/>
            <a:ext cx="2516721" cy="2133550"/>
            <a:chOff x="4648199" y="3158663"/>
            <a:chExt cx="2516721" cy="2133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199" y="3158663"/>
              <a:ext cx="2516721" cy="159654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48199" y="4707438"/>
              <a:ext cx="2516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Image courtesy of J. </a:t>
              </a:r>
              <a:r>
                <a:rPr lang="en-US" sz="1600" dirty="0" err="1" smtClean="0"/>
                <a:t>Klaunig</a:t>
              </a:r>
              <a:r>
                <a:rPr lang="en-US" sz="1600" dirty="0" smtClean="0"/>
                <a:t> and Z Wang</a:t>
              </a:r>
              <a:endParaRPr lang="en-US" sz="16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87202" y="3594976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Central Vein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7202" y="2873361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Portal Triad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87202" y="4178287"/>
            <a:ext cx="14478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Necrotic Region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88547" y="2537572"/>
            <a:ext cx="255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Mouse Liver 250 mg/kg APAP after 6 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35002" y="3056934"/>
            <a:ext cx="946598" cy="202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3"/>
          </p:cNvCxnSpPr>
          <p:nvPr/>
        </p:nvCxnSpPr>
        <p:spPr>
          <a:xfrm>
            <a:off x="4235002" y="3063861"/>
            <a:ext cx="2622998" cy="7677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35002" y="3780650"/>
            <a:ext cx="413197" cy="3264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235002" y="3779252"/>
            <a:ext cx="1175198" cy="23910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235002" y="3786179"/>
            <a:ext cx="2089598" cy="82752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3"/>
          </p:cNvCxnSpPr>
          <p:nvPr/>
        </p:nvCxnSpPr>
        <p:spPr>
          <a:xfrm flipV="1">
            <a:off x="4235002" y="4192520"/>
            <a:ext cx="1175198" cy="3089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3"/>
          </p:cNvCxnSpPr>
          <p:nvPr/>
        </p:nvCxnSpPr>
        <p:spPr>
          <a:xfrm>
            <a:off x="4235002" y="4501453"/>
            <a:ext cx="1899098" cy="16467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6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Picture 572"/>
          <p:cNvPicPr/>
          <p:nvPr/>
        </p:nvPicPr>
        <p:blipFill>
          <a:blip r:embed="rId2"/>
          <a:stretch/>
        </p:blipFill>
        <p:spPr>
          <a:xfrm>
            <a:off x="2637554" y="821637"/>
            <a:ext cx="5864206" cy="5980132"/>
          </a:xfrm>
          <a:prstGeom prst="rect">
            <a:avLst/>
          </a:prstGeom>
          <a:ln w="36720">
            <a:noFill/>
          </a:ln>
        </p:spPr>
      </p:pic>
      <p:sp>
        <p:nvSpPr>
          <p:cNvPr id="574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Dominant Factors for Variation in AUCA
in Medial and Extremal Populations  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5" name="Picture 574"/>
          <p:cNvPicPr/>
          <p:nvPr/>
        </p:nvPicPr>
        <p:blipFill>
          <a:blip r:embed="rId3"/>
          <a:stretch/>
        </p:blipFill>
        <p:spPr>
          <a:xfrm rot="16200000">
            <a:off x="-1077945" y="2571624"/>
            <a:ext cx="4976640" cy="1990656"/>
          </a:xfrm>
          <a:prstGeom prst="rect">
            <a:avLst/>
          </a:prstGeom>
          <a:ln w="36720">
            <a:noFill/>
          </a:ln>
        </p:spPr>
      </p:pic>
      <p:sp>
        <p:nvSpPr>
          <p:cNvPr id="576" name="CustomShape 2"/>
          <p:cNvSpPr/>
          <p:nvPr/>
        </p:nvSpPr>
        <p:spPr>
          <a:xfrm>
            <a:off x="334389" y="1568459"/>
            <a:ext cx="2115072" cy="373248"/>
          </a:xfrm>
          <a:prstGeom prst="rect">
            <a:avLst/>
          </a:prstGeom>
          <a:solidFill>
            <a:srgbClr val="FF33FF">
              <a:alpha val="20000"/>
            </a:srgbClr>
          </a:solidFill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7" name="Line 3"/>
          <p:cNvSpPr/>
          <p:nvPr/>
        </p:nvSpPr>
        <p:spPr>
          <a:xfrm flipH="1" flipV="1">
            <a:off x="2449461" y="1742184"/>
            <a:ext cx="188093" cy="165888"/>
          </a:xfrm>
          <a:prstGeom prst="line">
            <a:avLst/>
          </a:prstGeom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8" name="CustomShape 4"/>
          <p:cNvSpPr/>
          <p:nvPr/>
        </p:nvSpPr>
        <p:spPr>
          <a:xfrm>
            <a:off x="334389" y="3397146"/>
            <a:ext cx="2115072" cy="373248"/>
          </a:xfrm>
          <a:prstGeom prst="rect">
            <a:avLst/>
          </a:prstGeom>
          <a:solidFill>
            <a:srgbClr val="FF33FF">
              <a:alpha val="20000"/>
            </a:srgbClr>
          </a:solidFill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9" name="Line 5"/>
          <p:cNvSpPr/>
          <p:nvPr/>
        </p:nvSpPr>
        <p:spPr>
          <a:xfrm flipH="1">
            <a:off x="2449787" y="3570871"/>
            <a:ext cx="187767" cy="0"/>
          </a:xfrm>
          <a:prstGeom prst="line">
            <a:avLst/>
          </a:prstGeom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CustomShape 6"/>
          <p:cNvSpPr/>
          <p:nvPr/>
        </p:nvSpPr>
        <p:spPr>
          <a:xfrm>
            <a:off x="334389" y="5193177"/>
            <a:ext cx="2115072" cy="373248"/>
          </a:xfrm>
          <a:prstGeom prst="rect">
            <a:avLst/>
          </a:prstGeom>
          <a:solidFill>
            <a:srgbClr val="FF33FF">
              <a:alpha val="20000"/>
            </a:srgbClr>
          </a:solidFill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Line 7"/>
          <p:cNvSpPr/>
          <p:nvPr/>
        </p:nvSpPr>
        <p:spPr>
          <a:xfrm flipH="1">
            <a:off x="2449461" y="5142889"/>
            <a:ext cx="188093" cy="224014"/>
          </a:xfrm>
          <a:prstGeom prst="line">
            <a:avLst/>
          </a:prstGeom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CustomShape 8"/>
          <p:cNvSpPr/>
          <p:nvPr/>
        </p:nvSpPr>
        <p:spPr>
          <a:xfrm>
            <a:off x="580608" y="5806440"/>
            <a:ext cx="1658880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AUCA</a:t>
            </a:r>
          </a:p>
        </p:txBody>
      </p:sp>
      <p:sp>
        <p:nvSpPr>
          <p:cNvPr id="583" name="TextShape 9"/>
          <p:cNvSpPr txBox="1"/>
          <p:nvPr/>
        </p:nvSpPr>
        <p:spPr>
          <a:xfrm>
            <a:off x="1399599" y="1026711"/>
            <a:ext cx="6444161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AUCA: Area under the curve for serum concentration profile of APAP</a:t>
            </a:r>
          </a:p>
        </p:txBody>
      </p:sp>
    </p:spTree>
    <p:extLst>
      <p:ext uri="{BB962C8B-B14F-4D97-AF65-F5344CB8AC3E}">
        <p14:creationId xmlns:p14="http://schemas.microsoft.com/office/powerpoint/2010/main" val="2905108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457499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Dominant Factors for Variation in AUCA
in Medial and Extremal Populations  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5" name="Picture 584"/>
          <p:cNvPicPr/>
          <p:nvPr/>
        </p:nvPicPr>
        <p:blipFill>
          <a:blip r:embed="rId2"/>
          <a:stretch/>
        </p:blipFill>
        <p:spPr>
          <a:xfrm>
            <a:off x="7511" y="1970117"/>
            <a:ext cx="9143107" cy="4118790"/>
          </a:xfrm>
          <a:prstGeom prst="rect">
            <a:avLst/>
          </a:prstGeom>
          <a:ln w="36720">
            <a:noFill/>
          </a:ln>
        </p:spPr>
      </p:pic>
      <p:sp>
        <p:nvSpPr>
          <p:cNvPr id="586" name="TextShape 2"/>
          <p:cNvSpPr txBox="1"/>
          <p:nvPr/>
        </p:nvSpPr>
        <p:spPr>
          <a:xfrm>
            <a:off x="1399599" y="1157331"/>
            <a:ext cx="6444161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AUCA: Area under the curve for serum concentration profile of APAP</a:t>
            </a:r>
          </a:p>
        </p:txBody>
      </p:sp>
      <p:sp>
        <p:nvSpPr>
          <p:cNvPr id="587" name="TextShape 3"/>
          <p:cNvSpPr txBox="1"/>
          <p:nvPr/>
        </p:nvSpPr>
        <p:spPr>
          <a:xfrm>
            <a:off x="645919" y="1644219"/>
            <a:ext cx="1290530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Body weight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TextShape 4"/>
          <p:cNvSpPr txBox="1"/>
          <p:nvPr/>
        </p:nvSpPr>
        <p:spPr>
          <a:xfrm>
            <a:off x="2964432" y="1644219"/>
            <a:ext cx="1164808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Hematocrit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TextShape 5"/>
          <p:cNvSpPr txBox="1"/>
          <p:nvPr/>
        </p:nvSpPr>
        <p:spPr>
          <a:xfrm>
            <a:off x="4760790" y="1644219"/>
            <a:ext cx="2077192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Unbound fraction of APAP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70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blood serum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TextShape 6"/>
          <p:cNvSpPr txBox="1"/>
          <p:nvPr/>
        </p:nvSpPr>
        <p:spPr>
          <a:xfrm>
            <a:off x="7242579" y="1644546"/>
            <a:ext cx="1578222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metabolic rate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70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form NAPQI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971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Picture 590"/>
          <p:cNvPicPr/>
          <p:nvPr/>
        </p:nvPicPr>
        <p:blipFill>
          <a:blip r:embed="rId2"/>
          <a:stretch/>
        </p:blipFill>
        <p:spPr>
          <a:xfrm>
            <a:off x="2638534" y="819351"/>
            <a:ext cx="5863880" cy="5982418"/>
          </a:xfrm>
          <a:prstGeom prst="rect">
            <a:avLst/>
          </a:prstGeom>
          <a:ln w="36720">
            <a:noFill/>
          </a:ln>
        </p:spPr>
      </p:pic>
      <p:sp>
        <p:nvSpPr>
          <p:cNvPr id="592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Dominant Factors for Variation in CmaxA
in Medial and Extremal Populations  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3" name="Picture 592"/>
          <p:cNvPicPr/>
          <p:nvPr/>
        </p:nvPicPr>
        <p:blipFill>
          <a:blip r:embed="rId3"/>
          <a:stretch/>
        </p:blipFill>
        <p:spPr>
          <a:xfrm rot="16200000">
            <a:off x="-1077945" y="2571624"/>
            <a:ext cx="4976640" cy="1990656"/>
          </a:xfrm>
          <a:prstGeom prst="rect">
            <a:avLst/>
          </a:prstGeom>
          <a:ln w="36720">
            <a:noFill/>
          </a:ln>
        </p:spPr>
      </p:pic>
      <p:sp>
        <p:nvSpPr>
          <p:cNvPr id="594" name="CustomShape 2"/>
          <p:cNvSpPr/>
          <p:nvPr/>
        </p:nvSpPr>
        <p:spPr>
          <a:xfrm>
            <a:off x="334389" y="1568459"/>
            <a:ext cx="2115072" cy="373248"/>
          </a:xfrm>
          <a:prstGeom prst="rect">
            <a:avLst/>
          </a:prstGeom>
          <a:solidFill>
            <a:srgbClr val="FF33FF">
              <a:alpha val="20000"/>
            </a:srgbClr>
          </a:solidFill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Line 3"/>
          <p:cNvSpPr/>
          <p:nvPr/>
        </p:nvSpPr>
        <p:spPr>
          <a:xfrm flipH="1" flipV="1">
            <a:off x="2449461" y="1742184"/>
            <a:ext cx="188093" cy="165888"/>
          </a:xfrm>
          <a:prstGeom prst="line">
            <a:avLst/>
          </a:prstGeom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4"/>
          <p:cNvSpPr/>
          <p:nvPr/>
        </p:nvSpPr>
        <p:spPr>
          <a:xfrm>
            <a:off x="334389" y="3397146"/>
            <a:ext cx="2115072" cy="373248"/>
          </a:xfrm>
          <a:prstGeom prst="rect">
            <a:avLst/>
          </a:prstGeom>
          <a:solidFill>
            <a:srgbClr val="FF33FF">
              <a:alpha val="20000"/>
            </a:srgbClr>
          </a:solidFill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7" name="Line 5"/>
          <p:cNvSpPr/>
          <p:nvPr/>
        </p:nvSpPr>
        <p:spPr>
          <a:xfrm flipH="1">
            <a:off x="2449787" y="3570871"/>
            <a:ext cx="187767" cy="0"/>
          </a:xfrm>
          <a:prstGeom prst="line">
            <a:avLst/>
          </a:prstGeom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6"/>
          <p:cNvSpPr/>
          <p:nvPr/>
        </p:nvSpPr>
        <p:spPr>
          <a:xfrm>
            <a:off x="334389" y="5193177"/>
            <a:ext cx="2115072" cy="373248"/>
          </a:xfrm>
          <a:prstGeom prst="rect">
            <a:avLst/>
          </a:prstGeom>
          <a:solidFill>
            <a:srgbClr val="FF33FF">
              <a:alpha val="20000"/>
            </a:srgbClr>
          </a:solidFill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9" name="Line 7"/>
          <p:cNvSpPr/>
          <p:nvPr/>
        </p:nvSpPr>
        <p:spPr>
          <a:xfrm flipH="1">
            <a:off x="2449461" y="5142889"/>
            <a:ext cx="188093" cy="224014"/>
          </a:xfrm>
          <a:prstGeom prst="line">
            <a:avLst/>
          </a:prstGeom>
          <a:ln w="36720">
            <a:solidFill>
              <a:srgbClr val="FF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8"/>
          <p:cNvSpPr/>
          <p:nvPr/>
        </p:nvSpPr>
        <p:spPr>
          <a:xfrm>
            <a:off x="580608" y="5806440"/>
            <a:ext cx="1658880" cy="248832"/>
          </a:xfrm>
          <a:prstGeom prst="rect">
            <a:avLst/>
          </a:prstGeom>
          <a:solidFill>
            <a:srgbClr val="FFFFFF"/>
          </a:solidFill>
          <a:ln w="367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8" tIns="40819" rIns="81638" bIns="40819" anchor="ctr"/>
          <a:lstStyle/>
          <a:p>
            <a:pPr algn="ctr"/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CmaxA</a:t>
            </a:r>
          </a:p>
        </p:txBody>
      </p:sp>
      <p:sp>
        <p:nvSpPr>
          <p:cNvPr id="601" name="TextShape 9"/>
          <p:cNvSpPr txBox="1"/>
          <p:nvPr/>
        </p:nvSpPr>
        <p:spPr>
          <a:xfrm>
            <a:off x="2379579" y="1026711"/>
            <a:ext cx="4176916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CmaxA: Peak serum concentration of APAP</a:t>
            </a:r>
          </a:p>
        </p:txBody>
      </p:sp>
    </p:spTree>
    <p:extLst>
      <p:ext uri="{BB962C8B-B14F-4D97-AF65-F5344CB8AC3E}">
        <p14:creationId xmlns:p14="http://schemas.microsoft.com/office/powerpoint/2010/main" val="4237934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extShape 1"/>
          <p:cNvSpPr txBox="1"/>
          <p:nvPr/>
        </p:nvSpPr>
        <p:spPr>
          <a:xfrm>
            <a:off x="457172" y="12443"/>
            <a:ext cx="822876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Dominant Factors for Variation in CmaxA
in Medial and Extremal Populations  </a:t>
            </a:r>
            <a:endParaRPr lang="en-US" sz="3628" b="1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3" name="Picture 602"/>
          <p:cNvPicPr/>
          <p:nvPr/>
        </p:nvPicPr>
        <p:blipFill>
          <a:blip r:embed="rId2"/>
          <a:stretch/>
        </p:blipFill>
        <p:spPr>
          <a:xfrm>
            <a:off x="7511" y="1970117"/>
            <a:ext cx="9143107" cy="4118790"/>
          </a:xfrm>
          <a:prstGeom prst="rect">
            <a:avLst/>
          </a:prstGeom>
          <a:ln w="36720">
            <a:noFill/>
          </a:ln>
        </p:spPr>
      </p:pic>
      <p:sp>
        <p:nvSpPr>
          <p:cNvPr id="604" name="TextShape 2"/>
          <p:cNvSpPr txBox="1"/>
          <p:nvPr/>
        </p:nvSpPr>
        <p:spPr>
          <a:xfrm>
            <a:off x="645918" y="1644219"/>
            <a:ext cx="1487681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Body weight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2964432" y="1644219"/>
            <a:ext cx="1302768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Hematocrit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TextShape 4"/>
          <p:cNvSpPr txBox="1"/>
          <p:nvPr/>
        </p:nvSpPr>
        <p:spPr>
          <a:xfrm>
            <a:off x="4760790" y="1644219"/>
            <a:ext cx="2077192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Unbound fraction of APAP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70" spc="-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blood serum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TextShape 5"/>
          <p:cNvSpPr txBox="1"/>
          <p:nvPr/>
        </p:nvSpPr>
        <p:spPr>
          <a:xfrm>
            <a:off x="7242579" y="1644546"/>
            <a:ext cx="1578222" cy="4444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270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metabolic rate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70" spc="-1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form NAPQI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TextShape 6"/>
          <p:cNvSpPr txBox="1"/>
          <p:nvPr/>
        </p:nvSpPr>
        <p:spPr>
          <a:xfrm>
            <a:off x="2379252" y="1157331"/>
            <a:ext cx="4176916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CmaxA: Peak serum concentration of APAP</a:t>
            </a:r>
          </a:p>
        </p:txBody>
      </p:sp>
    </p:spTree>
    <p:extLst>
      <p:ext uri="{BB962C8B-B14F-4D97-AF65-F5344CB8AC3E}">
        <p14:creationId xmlns:p14="http://schemas.microsoft.com/office/powerpoint/2010/main" val="666369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APAP Toxicity Mechanisms and Issues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8661" y="812152"/>
            <a:ext cx="52372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APAP isn’t particularly toxic</a:t>
            </a: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Product of APAP’s Phase I detoxification in liver is toxic NAPQI</a:t>
            </a: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NAPQI binds irreversibly to Glutathione (GSH), main buffer against reactive oxygen species (ROS)</a:t>
            </a: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If a cell’s </a:t>
            </a:r>
            <a:r>
              <a:rPr lang="en-US" sz="2400" dirty="0">
                <a:solidFill>
                  <a:prstClr val="black"/>
                </a:solidFill>
              </a:rPr>
              <a:t>Glutathione </a:t>
            </a:r>
            <a:r>
              <a:rPr lang="en-US" sz="2400" dirty="0" smtClean="0">
                <a:solidFill>
                  <a:prstClr val="black"/>
                </a:solidFill>
              </a:rPr>
              <a:t>level gets too low, the cell dies by necrosis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/>
            <a:r>
              <a:rPr lang="en-US" dirty="0" err="1">
                <a:solidFill>
                  <a:prstClr val="black"/>
                </a:solidFill>
              </a:rPr>
              <a:t>Sluka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270334" y="770650"/>
            <a:ext cx="3906739" cy="2953731"/>
          </a:xfrm>
          <a:prstGeom prst="rect">
            <a:avLst/>
          </a:prstGeom>
          <a:ln w="36720">
            <a:noFill/>
          </a:ln>
        </p:spPr>
      </p:pic>
      <p:sp>
        <p:nvSpPr>
          <p:cNvPr id="9" name="TextShape 3"/>
          <p:cNvSpPr txBox="1"/>
          <p:nvPr/>
        </p:nvSpPr>
        <p:spPr>
          <a:xfrm>
            <a:off x="5603412" y="3656713"/>
            <a:ext cx="3246868" cy="270948"/>
          </a:xfrm>
          <a:prstGeom prst="rect">
            <a:avLst/>
          </a:prstGeom>
          <a:noFill/>
          <a:ln w="36720">
            <a:noFill/>
          </a:ln>
        </p:spPr>
        <p:txBody>
          <a:bodyPr wrap="none" lIns="81638" tIns="40819" rIns="81638" bIns="40819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2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Hinson </a:t>
            </a:r>
            <a:r>
              <a:rPr lang="en-US" sz="1225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al.,</a:t>
            </a:r>
            <a:r>
              <a:rPr lang="en-US" sz="122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Handb</a:t>
            </a:r>
            <a:r>
              <a:rPr lang="en-US" sz="1225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</a:t>
            </a:r>
            <a:r>
              <a:rPr lang="en-US" sz="1225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Pharmacol</a:t>
            </a:r>
            <a:r>
              <a:rPr lang="en-US" sz="122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(2010) 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661" y="3902351"/>
            <a:ext cx="9009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Liver </a:t>
            </a:r>
            <a:r>
              <a:rPr lang="en-US" sz="2400" b="1" dirty="0">
                <a:solidFill>
                  <a:srgbClr val="FF0000"/>
                </a:solidFill>
              </a:rPr>
              <a:t>has huge regenerative capacity after surgical </a:t>
            </a:r>
            <a:r>
              <a:rPr lang="en-US" sz="2400" b="1" dirty="0" smtClean="0">
                <a:solidFill>
                  <a:srgbClr val="FF0000"/>
                </a:solidFill>
              </a:rPr>
              <a:t>resection but liver </a:t>
            </a:r>
            <a:r>
              <a:rPr lang="en-US" sz="2400" b="1" dirty="0">
                <a:solidFill>
                  <a:srgbClr val="FF0000"/>
                </a:solidFill>
              </a:rPr>
              <a:t>fails to regenerate after </a:t>
            </a:r>
            <a:r>
              <a:rPr lang="en-US" sz="2400" b="1" dirty="0" smtClean="0">
                <a:solidFill>
                  <a:srgbClr val="FF0000"/>
                </a:solidFill>
              </a:rPr>
              <a:t>severe Acetaminophen </a:t>
            </a:r>
            <a:r>
              <a:rPr lang="en-US" sz="2400" b="1" dirty="0">
                <a:solidFill>
                  <a:srgbClr val="FF0000"/>
                </a:solidFill>
              </a:rPr>
              <a:t>poisoning, which kills only a small fraction of </a:t>
            </a:r>
            <a:r>
              <a:rPr lang="en-US" sz="2400" b="1" dirty="0" smtClean="0">
                <a:solidFill>
                  <a:srgbClr val="FF0000"/>
                </a:solidFill>
              </a:rPr>
              <a:t>hepatocytes</a:t>
            </a: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No good therapies: ROS buffer supplements reduce liver damage for only 30-90 minutes after ingestion of APAP</a:t>
            </a:r>
          </a:p>
          <a:p>
            <a:pPr marL="285736" indent="-285736" defTabSz="914353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Only other treatment is a very rapid liver transplant</a:t>
            </a:r>
          </a:p>
        </p:txBody>
      </p:sp>
    </p:spTree>
    <p:extLst>
      <p:ext uri="{BB962C8B-B14F-4D97-AF65-F5344CB8AC3E}">
        <p14:creationId xmlns:p14="http://schemas.microsoft.com/office/powerpoint/2010/main" val="24225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" y="1009331"/>
            <a:ext cx="89154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prstClr val="black"/>
                </a:solidFill>
              </a:rPr>
              <a:t>Predict APAP </a:t>
            </a:r>
            <a:r>
              <a:rPr lang="en-US" sz="2800" b="1" dirty="0">
                <a:solidFill>
                  <a:prstClr val="black"/>
                </a:solidFill>
              </a:rPr>
              <a:t>and NAPQI exposure (</a:t>
            </a:r>
            <a:r>
              <a:rPr lang="en-US" sz="2800" b="1" dirty="0" err="1">
                <a:solidFill>
                  <a:prstClr val="black"/>
                </a:solidFill>
              </a:rPr>
              <a:t>microdosimetry</a:t>
            </a:r>
            <a:r>
              <a:rPr lang="en-US" sz="2800" b="1" dirty="0">
                <a:solidFill>
                  <a:prstClr val="black"/>
                </a:solidFill>
              </a:rPr>
              <a:t>) within the </a:t>
            </a:r>
            <a:r>
              <a:rPr lang="en-US" sz="2800" b="1" dirty="0" smtClean="0">
                <a:solidFill>
                  <a:prstClr val="black"/>
                </a:solidFill>
              </a:rPr>
              <a:t>liver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</a:rPr>
              <a:t>Predict blood-serum levels of NAPQI and other metabolites (which can be measured clinically</a:t>
            </a:r>
            <a:r>
              <a:rPr lang="en-US" sz="2800" b="1" dirty="0" smtClean="0">
                <a:solidFill>
                  <a:prstClr val="black"/>
                </a:solidFill>
              </a:rPr>
              <a:t>)</a:t>
            </a:r>
            <a:endParaRPr lang="en-US" sz="2800" b="1" dirty="0">
              <a:solidFill>
                <a:prstClr val="black"/>
              </a:solidFill>
            </a:endParaRP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prstClr val="black"/>
                </a:solidFill>
              </a:rPr>
              <a:t>Explain detailed mechanisms of APAP toxicity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</a:rPr>
              <a:t>Understand why focal damage leads to </a:t>
            </a:r>
            <a:r>
              <a:rPr lang="en-US" sz="2800" b="1" dirty="0" smtClean="0">
                <a:solidFill>
                  <a:prstClr val="black"/>
                </a:solidFill>
              </a:rPr>
              <a:t>organ necrosis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</a:rPr>
              <a:t>Understand the key factors which control the risk of a therapeutic dosage of APAP turning </a:t>
            </a:r>
            <a:r>
              <a:rPr lang="en-US" sz="2800" b="1" dirty="0" smtClean="0">
                <a:solidFill>
                  <a:prstClr val="black"/>
                </a:solidFill>
              </a:rPr>
              <a:t>lethal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</a:rPr>
              <a:t>U</a:t>
            </a:r>
            <a:r>
              <a:rPr lang="en-US" sz="2800" b="1" dirty="0" smtClean="0">
                <a:solidFill>
                  <a:prstClr val="black"/>
                </a:solidFill>
              </a:rPr>
              <a:t>nderstand origin of population and intra-individual variability in sensitivity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prstClr val="black"/>
                </a:solidFill>
              </a:rPr>
              <a:t>Well calibrated model for other types of liver toxicity (Drug-Induced Liver Damage) to predict liver toxicity of other molecules, especially drug candidates</a:t>
            </a:r>
          </a:p>
          <a:p>
            <a:pPr marL="285750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/>
            <a:r>
              <a:rPr lang="en-US" dirty="0" err="1">
                <a:solidFill>
                  <a:prstClr val="black"/>
                </a:solidFill>
              </a:rPr>
              <a:t>Sluka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hape 220"/>
          <p:cNvSpPr txBox="1">
            <a:spLocks/>
          </p:cNvSpPr>
          <p:nvPr/>
        </p:nvSpPr>
        <p:spPr>
          <a:xfrm>
            <a:off x="10998" y="76200"/>
            <a:ext cx="9144000" cy="657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5675" rtl="0" eaLnBrk="1" latinLnBrk="0" hangingPunct="1">
              <a:spcBef>
                <a:spcPct val="0"/>
              </a:spcBef>
              <a:buNone/>
              <a:defRPr sz="62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00FF"/>
                </a:solidFill>
                <a:cs typeface="Arial"/>
              </a:rPr>
              <a:t>Aims for Modeling</a:t>
            </a:r>
            <a:endParaRPr lang="en-US" sz="4400" b="1" dirty="0">
              <a:solidFill>
                <a:srgbClr val="0000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285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457172" y="12443"/>
            <a:ext cx="8228763" cy="720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Virtual </a:t>
            </a:r>
            <a:r>
              <a:rPr lang="en-US" sz="44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Liver Models</a:t>
            </a:r>
          </a:p>
        </p:txBody>
      </p:sp>
      <p:pic>
        <p:nvPicPr>
          <p:cNvPr id="204" name="Picture 203"/>
          <p:cNvPicPr/>
          <p:nvPr/>
        </p:nvPicPr>
        <p:blipFill>
          <a:blip r:embed="rId2"/>
          <a:stretch/>
        </p:blipFill>
        <p:spPr>
          <a:xfrm>
            <a:off x="1065864" y="1059693"/>
            <a:ext cx="2322432" cy="2208139"/>
          </a:xfrm>
          <a:prstGeom prst="rect">
            <a:avLst/>
          </a:prstGeom>
          <a:ln w="36720">
            <a:noFill/>
          </a:ln>
        </p:spPr>
      </p:pic>
      <p:pic>
        <p:nvPicPr>
          <p:cNvPr id="205" name="Picture 204"/>
          <p:cNvPicPr/>
          <p:nvPr/>
        </p:nvPicPr>
        <p:blipFill>
          <a:blip r:embed="rId3"/>
          <a:stretch/>
        </p:blipFill>
        <p:spPr>
          <a:xfrm>
            <a:off x="4478976" y="975769"/>
            <a:ext cx="3898368" cy="2425296"/>
          </a:xfrm>
          <a:prstGeom prst="rect">
            <a:avLst/>
          </a:prstGeom>
          <a:ln w="36720">
            <a:noFill/>
          </a:ln>
        </p:spPr>
      </p:pic>
      <p:pic>
        <p:nvPicPr>
          <p:cNvPr id="206" name="Picture 205"/>
          <p:cNvPicPr/>
          <p:nvPr/>
        </p:nvPicPr>
        <p:blipFill>
          <a:blip r:embed="rId4"/>
          <a:stretch/>
        </p:blipFill>
        <p:spPr>
          <a:xfrm>
            <a:off x="1164809" y="3765496"/>
            <a:ext cx="2665637" cy="2091560"/>
          </a:xfrm>
          <a:prstGeom prst="rect">
            <a:avLst/>
          </a:prstGeom>
          <a:ln w="36720"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3046070" y="5806440"/>
            <a:ext cx="829440" cy="82944"/>
          </a:xfrm>
          <a:prstGeom prst="rect">
            <a:avLst/>
          </a:prstGeom>
          <a:solidFill>
            <a:srgbClr val="FFFFFF"/>
          </a:solidFill>
          <a:ln w="36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8" name="Picture 207"/>
          <p:cNvPicPr/>
          <p:nvPr/>
        </p:nvPicPr>
        <p:blipFill>
          <a:blip r:embed="rId5"/>
          <a:stretch/>
        </p:blipFill>
        <p:spPr>
          <a:xfrm>
            <a:off x="4727808" y="3929751"/>
            <a:ext cx="3293922" cy="1710802"/>
          </a:xfrm>
          <a:prstGeom prst="rect">
            <a:avLst/>
          </a:prstGeom>
          <a:ln w="36720">
            <a:noFill/>
          </a:ln>
        </p:spPr>
      </p:pic>
      <p:sp>
        <p:nvSpPr>
          <p:cNvPr id="209" name="TextShape 3"/>
          <p:cNvSpPr txBox="1"/>
          <p:nvPr/>
        </p:nvSpPr>
        <p:spPr>
          <a:xfrm>
            <a:off x="52902" y="3335754"/>
            <a:ext cx="4011355" cy="2550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Wambaugh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al.,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PLoS Computational Biology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(2010)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4"/>
          <p:cNvSpPr txBox="1"/>
          <p:nvPr/>
        </p:nvSpPr>
        <p:spPr>
          <a:xfrm>
            <a:off x="4493998" y="3336081"/>
            <a:ext cx="4011355" cy="2550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Smith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al.,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PLoS Computational Biology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(2016)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TextShape 5"/>
          <p:cNvSpPr txBox="1"/>
          <p:nvPr/>
        </p:nvSpPr>
        <p:spPr>
          <a:xfrm>
            <a:off x="52902" y="5883180"/>
            <a:ext cx="5172571" cy="428109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Hoehme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al.,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Proceedings of the National Academy of Sciences</a:t>
            </a:r>
            <a:r>
              <a:rPr lang="en-US" sz="122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(2010) 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6"/>
          <p:cNvSpPr txBox="1"/>
          <p:nvPr/>
        </p:nvSpPr>
        <p:spPr>
          <a:xfrm>
            <a:off x="5557248" y="5889385"/>
            <a:ext cx="2571264" cy="255036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>
              <a:lnSpc>
                <a:spcPct val="100000"/>
              </a:lnSpc>
            </a:pPr>
            <a:r>
              <a:rPr lang="en-US" sz="1225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Schliess</a:t>
            </a:r>
            <a:r>
              <a:rPr lang="en-US" sz="122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al.,</a:t>
            </a:r>
            <a:r>
              <a:rPr lang="en-US" sz="122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25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Hepatology</a:t>
            </a:r>
            <a:r>
              <a:rPr lang="en-US" sz="122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(2014) 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" name="Picture 3" descr="Biocomplexity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redblackblocki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94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378147" y="5173584"/>
            <a:ext cx="1824768" cy="995328"/>
          </a:xfrm>
          <a:prstGeom prst="rect">
            <a:avLst/>
          </a:prstGeom>
          <a:solidFill>
            <a:srgbClr val="EEEEEE"/>
          </a:solidFill>
          <a:ln w="27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2"/>
          <p:cNvSpPr/>
          <p:nvPr/>
        </p:nvSpPr>
        <p:spPr>
          <a:xfrm>
            <a:off x="378147" y="3540828"/>
            <a:ext cx="1824768" cy="995328"/>
          </a:xfrm>
          <a:prstGeom prst="rect">
            <a:avLst/>
          </a:prstGeom>
          <a:solidFill>
            <a:srgbClr val="EEEEEE"/>
          </a:solidFill>
          <a:ln w="27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3"/>
          <p:cNvSpPr/>
          <p:nvPr/>
        </p:nvSpPr>
        <p:spPr>
          <a:xfrm>
            <a:off x="378147" y="1908072"/>
            <a:ext cx="1824768" cy="995328"/>
          </a:xfrm>
          <a:prstGeom prst="rect">
            <a:avLst/>
          </a:prstGeom>
          <a:solidFill>
            <a:srgbClr val="EEEEEE"/>
          </a:solidFill>
          <a:ln w="27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4"/>
          <p:cNvSpPr/>
          <p:nvPr/>
        </p:nvSpPr>
        <p:spPr>
          <a:xfrm>
            <a:off x="6811205" y="1908072"/>
            <a:ext cx="1824768" cy="995328"/>
          </a:xfrm>
          <a:prstGeom prst="rect">
            <a:avLst/>
          </a:prstGeom>
          <a:solidFill>
            <a:srgbClr val="EEEEEE"/>
          </a:solidFill>
          <a:ln w="27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5"/>
          <p:cNvSpPr/>
          <p:nvPr/>
        </p:nvSpPr>
        <p:spPr>
          <a:xfrm>
            <a:off x="6811205" y="5173584"/>
            <a:ext cx="1824768" cy="995328"/>
          </a:xfrm>
          <a:prstGeom prst="rect">
            <a:avLst/>
          </a:prstGeom>
          <a:solidFill>
            <a:srgbClr val="EEEEEE"/>
          </a:solidFill>
          <a:ln w="27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6"/>
          <p:cNvSpPr/>
          <p:nvPr/>
        </p:nvSpPr>
        <p:spPr>
          <a:xfrm>
            <a:off x="6811205" y="3540828"/>
            <a:ext cx="1824768" cy="995328"/>
          </a:xfrm>
          <a:prstGeom prst="rect">
            <a:avLst/>
          </a:prstGeom>
          <a:solidFill>
            <a:srgbClr val="EEEEEE"/>
          </a:solidFill>
          <a:ln w="27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TextShape 7"/>
          <p:cNvSpPr txBox="1"/>
          <p:nvPr/>
        </p:nvSpPr>
        <p:spPr>
          <a:xfrm>
            <a:off x="0" y="12443"/>
            <a:ext cx="7944803" cy="11448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b="1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Multi-scale Liver-centric Model of 
APAP Pharmacology</a:t>
            </a:r>
            <a:endParaRPr lang="en-US" sz="4000" b="1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78" name="Picture 277"/>
          <p:cNvPicPr/>
          <p:nvPr/>
        </p:nvPicPr>
        <p:blipFill>
          <a:blip r:embed="rId2"/>
          <a:stretch/>
        </p:blipFill>
        <p:spPr>
          <a:xfrm>
            <a:off x="2291737" y="1244521"/>
            <a:ext cx="4317660" cy="4981538"/>
          </a:xfrm>
          <a:prstGeom prst="rect">
            <a:avLst/>
          </a:prstGeom>
          <a:ln w="36720">
            <a:noFill/>
          </a:ln>
        </p:spPr>
      </p:pic>
      <p:sp>
        <p:nvSpPr>
          <p:cNvPr id="279" name="TextShape 8"/>
          <p:cNvSpPr txBox="1"/>
          <p:nvPr/>
        </p:nvSpPr>
        <p:spPr>
          <a:xfrm>
            <a:off x="6876515" y="2086370"/>
            <a:ext cx="1658880" cy="506154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163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PBPK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(SBML)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TextShape 9"/>
          <p:cNvSpPr txBox="1"/>
          <p:nvPr/>
        </p:nvSpPr>
        <p:spPr>
          <a:xfrm>
            <a:off x="6876515" y="3653815"/>
            <a:ext cx="1658880" cy="73833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1633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Multicell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633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Flow/Transport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36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(CC3D)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10"/>
          <p:cNvSpPr txBox="1"/>
          <p:nvPr/>
        </p:nvSpPr>
        <p:spPr>
          <a:xfrm>
            <a:off x="6876515" y="5286571"/>
            <a:ext cx="1658880" cy="73833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pPr algn="ctr"/>
            <a:r>
              <a:rPr lang="en-US" sz="163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Reaction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63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Kinetics (RK)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36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(SBML)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TextShape 11"/>
          <p:cNvSpPr txBox="1"/>
          <p:nvPr/>
        </p:nvSpPr>
        <p:spPr>
          <a:xfrm>
            <a:off x="7162800" y="1249745"/>
            <a:ext cx="949385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Module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TextShape 12"/>
          <p:cNvSpPr txBox="1"/>
          <p:nvPr/>
        </p:nvSpPr>
        <p:spPr>
          <a:xfrm>
            <a:off x="576690" y="2229399"/>
            <a:ext cx="1352902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Whole-body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13"/>
          <p:cNvSpPr txBox="1"/>
          <p:nvPr/>
        </p:nvSpPr>
        <p:spPr>
          <a:xfrm>
            <a:off x="577016" y="3862155"/>
            <a:ext cx="1484175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Organ/Tissue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14"/>
          <p:cNvSpPr txBox="1"/>
          <p:nvPr/>
        </p:nvSpPr>
        <p:spPr>
          <a:xfrm>
            <a:off x="577343" y="5494911"/>
            <a:ext cx="1340493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Cell/Subcell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TextShape 15"/>
          <p:cNvSpPr txBox="1"/>
          <p:nvPr/>
        </p:nvSpPr>
        <p:spPr>
          <a:xfrm>
            <a:off x="739965" y="1249745"/>
            <a:ext cx="1370862" cy="314142"/>
          </a:xfrm>
          <a:prstGeom prst="rect">
            <a:avLst/>
          </a:prstGeom>
          <a:noFill/>
          <a:ln w="36720">
            <a:noFill/>
          </a:ln>
        </p:spPr>
        <p:txBody>
          <a:bodyPr lIns="81638" tIns="40819" rIns="81638" bIns="40819"/>
          <a:lstStyle/>
          <a:p>
            <a:r>
              <a:rPr lang="en-US" sz="1633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Structure</a:t>
            </a:r>
            <a:endParaRPr lang="en-US" sz="1633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4804" y="40234"/>
            <a:ext cx="1502542" cy="17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12446</TotalTime>
  <Words>3763</Words>
  <Application>Microsoft Office PowerPoint</Application>
  <PresentationFormat>On-screen Show (4:3)</PresentationFormat>
  <Paragraphs>542</Paragraphs>
  <Slides>53</Slides>
  <Notes>11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Cambria Math</vt:lpstr>
      <vt:lpstr>DejaVu Sans</vt:lpstr>
      <vt:lpstr>Symbol</vt:lpstr>
      <vt:lpstr>Verdana</vt:lpstr>
      <vt:lpstr>Wingdings</vt:lpstr>
      <vt:lpstr>Office Theme</vt:lpstr>
      <vt:lpstr>CS ChemDraw Drawing</vt:lpstr>
      <vt:lpstr>Virtual Tissue Computer Simulations of Variability of Acetaminophen Toxicity and Exposure in Liver</vt:lpstr>
      <vt:lpstr>PowerPoint Presentation</vt:lpstr>
      <vt:lpstr>Liver Structure and Function</vt:lpstr>
      <vt:lpstr>Liver Zonation and Function</vt:lpstr>
      <vt:lpstr>PowerPoint Presentation</vt:lpstr>
      <vt:lpstr>APAP Toxicity Mechanisms and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Metabolism of APAPNAPQI⇒  Glutathione</vt:lpstr>
      <vt:lpstr>PowerPoint Presentation</vt:lpstr>
      <vt:lpstr>Full simulation of xenobiotic uptake, distribution, metabolism and clearance (CDME)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Unpredictability of  APAP Toxicity</vt:lpstr>
      <vt:lpstr>PowerPoint Presentation</vt:lpstr>
      <vt:lpstr>PowerPoint Presentation</vt:lpstr>
      <vt:lpstr>PowerPoint Presentation</vt:lpstr>
      <vt:lpstr>PowerPoint Presentation</vt:lpstr>
      <vt:lpstr>Validation of the model using human data on serum concentration of acetaminophen and its metabolites  Experimental data:  Critchley et al. 2005. “Differences in the single-oral-dose pharmacokinetics and urinary excretion of paracetamol and its conjugates between Hong Kong Chinese and Caucasian subjects.”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Julio Monti Belmonte</dc:creator>
  <cp:lastModifiedBy>JamesG</cp:lastModifiedBy>
  <cp:revision>443</cp:revision>
  <dcterms:created xsi:type="dcterms:W3CDTF">2011-11-02T17:09:23Z</dcterms:created>
  <dcterms:modified xsi:type="dcterms:W3CDTF">2017-07-17T13:49:45Z</dcterms:modified>
</cp:coreProperties>
</file>